
<file path=[Content_Types].xml><?xml version="1.0" encoding="utf-8"?>
<Types xmlns="http://schemas.openxmlformats.org/package/2006/content-types">
  <Default Extension="xlsx" ContentType="application/vnd.openxmlformats-officedocument.spreadsheetml.sheet"/>
  <Default Extension="jpeg" ContentType="image/jpe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handoutMasterIdLst>
    <p:handoutMasterId r:id="rId57"/>
  </p:handoutMasterIdLst>
  <p:sldIdLst>
    <p:sldId id="1181" r:id="rId4"/>
    <p:sldId id="1183" r:id="rId6"/>
    <p:sldId id="708" r:id="rId7"/>
    <p:sldId id="711" r:id="rId8"/>
    <p:sldId id="783" r:id="rId9"/>
    <p:sldId id="714" r:id="rId10"/>
    <p:sldId id="713" r:id="rId11"/>
    <p:sldId id="765" r:id="rId12"/>
    <p:sldId id="715" r:id="rId13"/>
    <p:sldId id="1214" r:id="rId14"/>
    <p:sldId id="1217" r:id="rId15"/>
    <p:sldId id="1216" r:id="rId16"/>
    <p:sldId id="766" r:id="rId17"/>
    <p:sldId id="767" r:id="rId18"/>
    <p:sldId id="768" r:id="rId19"/>
    <p:sldId id="769" r:id="rId20"/>
    <p:sldId id="720" r:id="rId21"/>
    <p:sldId id="757" r:id="rId22"/>
    <p:sldId id="784" r:id="rId23"/>
    <p:sldId id="724" r:id="rId24"/>
    <p:sldId id="771" r:id="rId25"/>
    <p:sldId id="785" r:id="rId26"/>
    <p:sldId id="727" r:id="rId27"/>
    <p:sldId id="728" r:id="rId28"/>
    <p:sldId id="729" r:id="rId29"/>
    <p:sldId id="730" r:id="rId30"/>
    <p:sldId id="733" r:id="rId31"/>
    <p:sldId id="776" r:id="rId32"/>
    <p:sldId id="763" r:id="rId33"/>
    <p:sldId id="738" r:id="rId34"/>
    <p:sldId id="772" r:id="rId35"/>
    <p:sldId id="773" r:id="rId36"/>
    <p:sldId id="774" r:id="rId37"/>
    <p:sldId id="824" r:id="rId38"/>
    <p:sldId id="828" r:id="rId39"/>
    <p:sldId id="825" r:id="rId40"/>
    <p:sldId id="1212" r:id="rId41"/>
    <p:sldId id="1213" r:id="rId42"/>
    <p:sldId id="1220" r:id="rId43"/>
    <p:sldId id="1203" r:id="rId44"/>
    <p:sldId id="1201" r:id="rId45"/>
    <p:sldId id="1204" r:id="rId46"/>
    <p:sldId id="1205" r:id="rId47"/>
    <p:sldId id="1206" r:id="rId48"/>
    <p:sldId id="1207" r:id="rId49"/>
    <p:sldId id="1209" r:id="rId50"/>
    <p:sldId id="1208" r:id="rId51"/>
    <p:sldId id="1222" r:id="rId52"/>
    <p:sldId id="779" r:id="rId53"/>
    <p:sldId id="780" r:id="rId54"/>
    <p:sldId id="782" r:id="rId55"/>
    <p:sldId id="775" r:id="rId56"/>
  </p:sldIdLst>
  <p:sldSz cx="12192000" cy="6858000"/>
  <p:notesSz cx="9144000" cy="6858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EBDE3"/>
    <a:srgbClr val="FCEBE0"/>
    <a:srgbClr val="4E93D2"/>
    <a:srgbClr val="7EB0DE"/>
    <a:srgbClr val="80A7D6"/>
    <a:srgbClr val="0000FF"/>
    <a:srgbClr val="0393D5"/>
    <a:srgbClr val="5BBBE3"/>
    <a:srgbClr val="CADF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643" autoAdjust="0"/>
    <p:restoredTop sz="94605" autoAdjust="0"/>
  </p:normalViewPr>
  <p:slideViewPr>
    <p:cSldViewPr snapToGrid="0">
      <p:cViewPr varScale="1">
        <p:scale>
          <a:sx n="63" d="100"/>
          <a:sy n="63" d="100"/>
        </p:scale>
        <p:origin x="-984" y="-96"/>
      </p:cViewPr>
      <p:guideLst>
        <p:guide orient="horz" pos="1184"/>
        <p:guide orient="horz" pos="2829"/>
        <p:guide pos="3753"/>
      </p:guideLst>
    </p:cSldViewPr>
  </p:slideViewPr>
  <p:outlineViewPr>
    <p:cViewPr>
      <p:scale>
        <a:sx n="33" d="100"/>
        <a:sy n="33" d="100"/>
      </p:scale>
      <p:origin x="0" y="4614"/>
    </p:cViewPr>
  </p:outlineViewPr>
  <p:notesTextViewPr>
    <p:cViewPr>
      <p:scale>
        <a:sx n="125" d="100"/>
        <a:sy n="125" d="100"/>
      </p:scale>
      <p:origin x="0" y="0"/>
    </p:cViewPr>
  </p:notesTextViewPr>
  <p:sorterViewPr>
    <p:cViewPr>
      <p:scale>
        <a:sx n="66" d="100"/>
        <a:sy n="66" d="100"/>
      </p:scale>
      <p:origin x="0" y="1113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0" Type="http://schemas.openxmlformats.org/officeDocument/2006/relationships/tableStyles" Target="tableStyles.xml"/><Relationship Id="rId6" Type="http://schemas.openxmlformats.org/officeDocument/2006/relationships/slide" Target="slides/slide2.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handoutMaster" Target="handoutMasters/handoutMaster1.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改造前</c:v>
                </c:pt>
              </c:strCache>
            </c:strRef>
          </c:tx>
          <c:invertIfNegative val="1"/>
          <c:dLbls>
            <c:delete val="1"/>
          </c:dLbls>
          <c:cat>
            <c:strRef>
              <c:f>Sheet1!$A$2:$A$5</c:f>
              <c:strCache>
                <c:ptCount val="4"/>
                <c:pt idx="0">
                  <c:v>2015年用水对比</c:v>
                </c:pt>
                <c:pt idx="1">
                  <c:v>2016年用水对比</c:v>
                </c:pt>
                <c:pt idx="2">
                  <c:v>2017年用水对比</c:v>
                </c:pt>
                <c:pt idx="3">
                  <c:v>2018年用水对比</c:v>
                </c:pt>
              </c:strCache>
            </c:strRef>
          </c:cat>
          <c:val>
            <c:numRef>
              <c:f>Sheet1!$B$2:$B$5</c:f>
              <c:numCache>
                <c:formatCode>General</c:formatCode>
                <c:ptCount val="4"/>
                <c:pt idx="0">
                  <c:v>302</c:v>
                </c:pt>
                <c:pt idx="1">
                  <c:v>302</c:v>
                </c:pt>
                <c:pt idx="2">
                  <c:v>302</c:v>
                </c:pt>
                <c:pt idx="3">
                  <c:v>302</c:v>
                </c:pt>
              </c:numCache>
            </c:numRef>
          </c:val>
        </c:ser>
        <c:ser>
          <c:idx val="1"/>
          <c:order val="1"/>
          <c:tx>
            <c:strRef>
              <c:f>Sheet1!$C$1</c:f>
              <c:strCache>
                <c:ptCount val="1"/>
                <c:pt idx="0">
                  <c:v>改造后</c:v>
                </c:pt>
              </c:strCache>
            </c:strRef>
          </c:tx>
          <c:invertIfNegative val="1"/>
          <c:dLbls>
            <c:delete val="1"/>
          </c:dLbls>
          <c:cat>
            <c:strRef>
              <c:f>Sheet1!$A$2:$A$5</c:f>
              <c:strCache>
                <c:ptCount val="4"/>
                <c:pt idx="0">
                  <c:v>2015年用水对比</c:v>
                </c:pt>
                <c:pt idx="1">
                  <c:v>2016年用水对比</c:v>
                </c:pt>
                <c:pt idx="2">
                  <c:v>2017年用水对比</c:v>
                </c:pt>
                <c:pt idx="3">
                  <c:v>2018年用水对比</c:v>
                </c:pt>
              </c:strCache>
            </c:strRef>
          </c:cat>
          <c:val>
            <c:numRef>
              <c:f>Sheet1!$C$2:$C$5</c:f>
              <c:numCache>
                <c:formatCode>General</c:formatCode>
                <c:ptCount val="4"/>
                <c:pt idx="0">
                  <c:v>178</c:v>
                </c:pt>
                <c:pt idx="1">
                  <c:v>164</c:v>
                </c:pt>
                <c:pt idx="2">
                  <c:v>135</c:v>
                </c:pt>
                <c:pt idx="3">
                  <c:v>157</c:v>
                </c:pt>
              </c:numCache>
            </c:numRef>
          </c:val>
        </c:ser>
        <c:dLbls>
          <c:showLegendKey val="0"/>
          <c:showVal val="0"/>
          <c:showCatName val="0"/>
          <c:showSerName val="0"/>
          <c:showPercent val="0"/>
          <c:showBubbleSize val="0"/>
        </c:dLbls>
        <c:gapWidth val="150"/>
        <c:axId val="46442368"/>
        <c:axId val="46443904"/>
      </c:barChart>
      <c:catAx>
        <c:axId val="46442368"/>
        <c:scaling>
          <c:orientation val="minMax"/>
        </c:scaling>
        <c:delete val="1"/>
        <c:axPos val="b"/>
        <c:numFmt formatCode="General" sourceLinked="0"/>
        <c:majorTickMark val="cross"/>
        <c:minorTickMark val="cross"/>
        <c:tickLblPos val="none"/>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46443904"/>
        <c:crossesAt val="0"/>
        <c:auto val="1"/>
        <c:lblAlgn val="ctr"/>
        <c:lblOffset val="100"/>
        <c:noMultiLvlLbl val="1"/>
      </c:catAx>
      <c:valAx>
        <c:axId val="46443904"/>
        <c:scaling>
          <c:orientation val="minMax"/>
        </c:scaling>
        <c:delete val="1"/>
        <c:axPos val="l"/>
        <c:majorGridlines/>
        <c:numFmt formatCode="General" sourceLinked="0"/>
        <c:majorTickMark val="cross"/>
        <c:minorTickMark val="cross"/>
        <c:tickLblPos val="none"/>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crossAx val="46442368"/>
        <c:crosses val="autoZero"/>
        <c:crossBetween val="between"/>
      </c:valAx>
    </c:plotArea>
    <c:legend>
      <c:legendPos val="r"/>
      <c:layout>
        <c:manualLayout>
          <c:xMode val="edge"/>
          <c:yMode val="edge"/>
          <c:x val="0.889363218384616"/>
          <c:y val="0.0688803599304211"/>
          <c:w val="0.103039799710856"/>
          <c:h val="0.207734691513939"/>
        </c:manualLayout>
      </c:layout>
      <c:overlay val="1"/>
      <c:txPr>
        <a:bodyPr rot="0" spcFirstLastPara="0" vertOverflow="ellipsis" vert="horz" wrap="square" anchor="ctr" anchorCtr="1"/>
        <a:lstStyle/>
        <a:p>
          <a:pPr>
            <a:defRPr lang="zh-CN" sz="1800" b="0" i="0" u="none" strike="noStrike" kern="1200" baseline="0">
              <a:solidFill>
                <a:schemeClr val="tx1"/>
              </a:solidFill>
              <a:latin typeface="+mn-lt"/>
              <a:ea typeface="+mn-ea"/>
              <a:cs typeface="+mn-cs"/>
            </a:defRPr>
          </a:pPr>
        </a:p>
      </c:txPr>
    </c:legend>
    <c:plotVisOnly val="1"/>
    <c:dispBlanksAs val="gap"/>
    <c:showDLblsOverMax val="1"/>
  </c:chart>
  <c:txPr>
    <a:bodyPr/>
    <a:lstStyle/>
    <a:p>
      <a:pPr>
        <a:defRPr lang="zh-CN" sz="1800"/>
      </a:pPr>
    </a:p>
  </c:txPr>
  <c:externalData r:id="rId1">
    <c:autoUpdate val="0"/>
  </c:externalData>
</c:chartSpace>
</file>

<file path=ppt/diagrams/_rels/data1.xml.rels><?xml version="1.0" encoding="UTF-8" standalone="yes"?>
<Relationships xmlns="http://schemas.openxmlformats.org/package/2006/relationships"><Relationship Id="rId5" Type="http://schemas.openxmlformats.org/officeDocument/2006/relationships/image" Target="../media/image82.jpe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s>
</file>

<file path=ppt/diagrams/_rels/drawing1.xml.rels><?xml version="1.0" encoding="UTF-8" standalone="yes"?>
<Relationships xmlns="http://schemas.openxmlformats.org/package/2006/relationships"><Relationship Id="rId5" Type="http://schemas.openxmlformats.org/officeDocument/2006/relationships/image" Target="../media/image82.jpe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CFB8321-1AA7-4496-877A-5098F01D3CA8}" type="doc">
      <dgm:prSet loTypeId="urn:microsoft.com/office/officeart/2005/8/layout/vList4#1" loCatId="list" qsTypeId="urn:microsoft.com/office/officeart/2005/8/quickstyle/simple1" qsCatId="simple" csTypeId="urn:microsoft.com/office/officeart/2005/8/colors/colorful5" csCatId="colorful" phldr="1"/>
      <dgm:spPr/>
      <dgm:t>
        <a:bodyPr/>
        <a:lstStyle/>
        <a:p>
          <a:endParaRPr lang="zh-CN" altLang="en-US"/>
        </a:p>
      </dgm:t>
    </dgm:pt>
    <dgm:pt modelId="{561111CA-0858-4FDC-9618-71A55E583E9E}">
      <dgm:prSet phldrT="[文本]"/>
      <dgm:spPr>
        <a:solidFill>
          <a:schemeClr val="accent1">
            <a:lumMod val="20000"/>
            <a:lumOff val="80000"/>
          </a:schemeClr>
        </a:solidFill>
      </dgm:spPr>
      <dgm:t>
        <a:bodyPr/>
        <a:lstStyle/>
        <a:p>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dgm:t>
    </dgm:pt>
    <dgm:pt modelId="{3F13EFDE-3E1D-49E8-900A-5FDC8F0E6CD9}" cxnId="{96E5867D-0460-411B-A93A-1C13B984CBB3}" type="parTrans">
      <dgm:prSet/>
      <dgm:spPr/>
      <dgm:t>
        <a:bodyPr/>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dgm:t>
    </dgm:pt>
    <dgm:pt modelId="{DA367B68-C8E5-4609-96B5-CBB25C48DC19}" cxnId="{96E5867D-0460-411B-A93A-1C13B984CBB3}" type="sibTrans">
      <dgm:prSet/>
      <dgm:spPr/>
      <dgm:t>
        <a:bodyPr/>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dgm:t>
    </dgm:pt>
    <dgm:pt modelId="{663B21C9-B456-4397-B624-C5A1EAE5F25B}">
      <dgm:prSet phldrT="[文本]"/>
      <dgm:spPr>
        <a:solidFill>
          <a:schemeClr val="accent1">
            <a:lumMod val="60000"/>
            <a:lumOff val="40000"/>
          </a:schemeClr>
        </a:solidFill>
      </dgm:spPr>
      <dgm:t>
        <a:bodyPr/>
        <a:lstStyle/>
        <a:p>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dgm:t>
    </dgm:pt>
    <dgm:pt modelId="{C34AAF2A-65E8-46AA-95D8-5962A4069180}" cxnId="{9613E0F2-4052-4AB5-AF7A-4E0426F8FC66}" type="parTrans">
      <dgm:prSet/>
      <dgm:spPr/>
      <dgm:t>
        <a:bodyPr/>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dgm:t>
    </dgm:pt>
    <dgm:pt modelId="{DE67E5BE-AE9F-4990-B191-638CFE452271}" cxnId="{9613E0F2-4052-4AB5-AF7A-4E0426F8FC66}" type="sibTrans">
      <dgm:prSet/>
      <dgm:spPr/>
      <dgm:t>
        <a:bodyPr/>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dgm:t>
    </dgm:pt>
    <dgm:pt modelId="{1AE56CAE-633F-4028-BF32-745DDC69F0B4}">
      <dgm:prSet phldrT="[文本]"/>
      <dgm:spPr>
        <a:solidFill>
          <a:schemeClr val="accent1">
            <a:lumMod val="20000"/>
            <a:lumOff val="80000"/>
          </a:schemeClr>
        </a:solidFill>
      </dgm:spPr>
      <dgm:t>
        <a:bodyPr/>
        <a:lstStyle/>
        <a:p>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dgm:t>
    </dgm:pt>
    <dgm:pt modelId="{F635AD09-BB35-4A0C-A2CC-1E871AD5C97A}" cxnId="{3281E4F9-C531-4E68-B3F3-7309A196754C}" type="parTrans">
      <dgm:prSet/>
      <dgm:spPr/>
      <dgm:t>
        <a:bodyPr/>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dgm:t>
    </dgm:pt>
    <dgm:pt modelId="{F15826F8-F9FE-448B-BC02-A40F21CEC474}" cxnId="{3281E4F9-C531-4E68-B3F3-7309A196754C}" type="sibTrans">
      <dgm:prSet/>
      <dgm:spPr/>
      <dgm:t>
        <a:bodyPr/>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dgm:t>
    </dgm:pt>
    <dgm:pt modelId="{55AA0A1D-0837-4695-B668-F3FB72E75B8A}">
      <dgm:prSet/>
      <dgm:spPr>
        <a:solidFill>
          <a:schemeClr val="accent1">
            <a:lumMod val="60000"/>
            <a:lumOff val="40000"/>
          </a:schemeClr>
        </a:solidFill>
      </dgm:spPr>
      <dgm:t>
        <a:bodyPr/>
        <a:lstStyle/>
        <a:p>
          <a:endParaRPr lang="zh-CN" altLang="en-US" dirty="0"/>
        </a:p>
      </dgm:t>
    </dgm:pt>
    <dgm:pt modelId="{EF6090D1-DF06-4EA3-B7EE-48B3CA89C0DE}" cxnId="{E0F8865D-DD31-448D-9E7B-4EED1938E4D4}" type="parTrans">
      <dgm:prSet/>
      <dgm:spPr/>
      <dgm:t>
        <a:bodyPr/>
        <a:lstStyle/>
        <a:p>
          <a:endParaRPr lang="zh-CN" altLang="en-US"/>
        </a:p>
      </dgm:t>
    </dgm:pt>
    <dgm:pt modelId="{BF4538B6-7C41-40CD-A48F-3A728AA40137}" cxnId="{E0F8865D-DD31-448D-9E7B-4EED1938E4D4}" type="sibTrans">
      <dgm:prSet/>
      <dgm:spPr/>
      <dgm:t>
        <a:bodyPr/>
        <a:lstStyle/>
        <a:p>
          <a:endParaRPr lang="zh-CN" altLang="en-US"/>
        </a:p>
      </dgm:t>
    </dgm:pt>
    <dgm:pt modelId="{2DC242A8-FF20-45A9-A892-FB3B51C4C8B9}">
      <dgm:prSet/>
      <dgm:spPr>
        <a:solidFill>
          <a:schemeClr val="accent1">
            <a:lumMod val="20000"/>
            <a:lumOff val="80000"/>
          </a:schemeClr>
        </a:solidFill>
      </dgm:spPr>
      <dgm:t>
        <a:bodyPr/>
        <a:lstStyle/>
        <a:p>
          <a:endParaRPr lang="zh-CN" altLang="en-US" dirty="0"/>
        </a:p>
      </dgm:t>
    </dgm:pt>
    <dgm:pt modelId="{C70AB7BA-F703-4617-96AB-A85B53CA5665}" cxnId="{2A7ABDEB-36B0-4042-8CAA-8E72F9A0DD26}" type="parTrans">
      <dgm:prSet/>
      <dgm:spPr/>
      <dgm:t>
        <a:bodyPr/>
        <a:lstStyle/>
        <a:p>
          <a:endParaRPr lang="zh-CN" altLang="en-US"/>
        </a:p>
      </dgm:t>
    </dgm:pt>
    <dgm:pt modelId="{8C09FF42-D68D-45D8-AB69-B222034D0F10}" cxnId="{2A7ABDEB-36B0-4042-8CAA-8E72F9A0DD26}" type="sibTrans">
      <dgm:prSet/>
      <dgm:spPr/>
      <dgm:t>
        <a:bodyPr/>
        <a:lstStyle/>
        <a:p>
          <a:endParaRPr lang="zh-CN" altLang="en-US"/>
        </a:p>
      </dgm:t>
    </dgm:pt>
    <dgm:pt modelId="{396E25F9-02EE-4720-B77A-7F03EA9BEAA5}" type="pres">
      <dgm:prSet presAssocID="{ECFB8321-1AA7-4496-877A-5098F01D3CA8}" presName="linear" presStyleCnt="0">
        <dgm:presLayoutVars>
          <dgm:dir/>
          <dgm:resizeHandles val="exact"/>
        </dgm:presLayoutVars>
      </dgm:prSet>
      <dgm:spPr/>
      <dgm:t>
        <a:bodyPr/>
        <a:lstStyle/>
        <a:p>
          <a:endParaRPr lang="zh-CN" altLang="en-US"/>
        </a:p>
      </dgm:t>
    </dgm:pt>
    <dgm:pt modelId="{33C1C568-BD5D-4F9E-992B-A893A2C65645}" type="pres">
      <dgm:prSet presAssocID="{561111CA-0858-4FDC-9618-71A55E583E9E}" presName="comp" presStyleCnt="0"/>
      <dgm:spPr/>
    </dgm:pt>
    <dgm:pt modelId="{9849898D-1E23-4998-9C52-53FB4C03F11B}" type="pres">
      <dgm:prSet presAssocID="{561111CA-0858-4FDC-9618-71A55E583E9E}" presName="box" presStyleLbl="node1" presStyleIdx="0" presStyleCnt="5"/>
      <dgm:spPr/>
      <dgm:t>
        <a:bodyPr/>
        <a:lstStyle/>
        <a:p>
          <a:endParaRPr lang="zh-CN" altLang="en-US"/>
        </a:p>
      </dgm:t>
    </dgm:pt>
    <dgm:pt modelId="{CBB990D6-7556-4AD5-AABE-2DE7577751C5}" type="pres">
      <dgm:prSet presAssocID="{561111CA-0858-4FDC-9618-71A55E583E9E}" presName="img" presStyleLbl="fgImgPlace1" presStyleIdx="0" presStyleCnt="5" custScaleX="49042" custLinFactNeighborX="-27229" custLinFactNeighborY="2642"/>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72FFB4DE-1011-4FBD-901B-2A678C79F256}" type="pres">
      <dgm:prSet presAssocID="{561111CA-0858-4FDC-9618-71A55E583E9E}" presName="text" presStyleLbl="node1" presStyleIdx="0" presStyleCnt="5">
        <dgm:presLayoutVars>
          <dgm:bulletEnabled val="1"/>
        </dgm:presLayoutVars>
      </dgm:prSet>
      <dgm:spPr/>
      <dgm:t>
        <a:bodyPr/>
        <a:lstStyle/>
        <a:p>
          <a:endParaRPr lang="zh-CN" altLang="en-US"/>
        </a:p>
      </dgm:t>
    </dgm:pt>
    <dgm:pt modelId="{F1135A54-8FB2-45DF-8BB5-C2DD79CC7334}" type="pres">
      <dgm:prSet presAssocID="{DA367B68-C8E5-4609-96B5-CBB25C48DC19}" presName="spacer" presStyleCnt="0"/>
      <dgm:spPr/>
    </dgm:pt>
    <dgm:pt modelId="{C17EB7EB-9A5B-4843-9682-192605192D5F}" type="pres">
      <dgm:prSet presAssocID="{663B21C9-B456-4397-B624-C5A1EAE5F25B}" presName="comp" presStyleCnt="0"/>
      <dgm:spPr/>
    </dgm:pt>
    <dgm:pt modelId="{34EBE136-A375-471B-B5D3-F0D973E40791}" type="pres">
      <dgm:prSet presAssocID="{663B21C9-B456-4397-B624-C5A1EAE5F25B}" presName="box" presStyleLbl="node1" presStyleIdx="1" presStyleCnt="5"/>
      <dgm:spPr/>
      <dgm:t>
        <a:bodyPr/>
        <a:lstStyle/>
        <a:p>
          <a:endParaRPr lang="zh-CN" altLang="en-US"/>
        </a:p>
      </dgm:t>
    </dgm:pt>
    <dgm:pt modelId="{B2AB078D-8500-47D7-8477-7FE48B717A7A}" type="pres">
      <dgm:prSet presAssocID="{663B21C9-B456-4397-B624-C5A1EAE5F25B}" presName="img" presStyleLbl="fgImgPlace1" presStyleIdx="1" presStyleCnt="5" custScaleX="49042" custLinFactNeighborX="-27100" custLinFactNeighborY="5787"/>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60DA9625-B270-4574-BA86-686FBEF2CEDE}" type="pres">
      <dgm:prSet presAssocID="{663B21C9-B456-4397-B624-C5A1EAE5F25B}" presName="text" presStyleLbl="node1" presStyleIdx="1" presStyleCnt="5">
        <dgm:presLayoutVars>
          <dgm:bulletEnabled val="1"/>
        </dgm:presLayoutVars>
      </dgm:prSet>
      <dgm:spPr/>
      <dgm:t>
        <a:bodyPr/>
        <a:lstStyle/>
        <a:p>
          <a:endParaRPr lang="zh-CN" altLang="en-US"/>
        </a:p>
      </dgm:t>
    </dgm:pt>
    <dgm:pt modelId="{E01C8204-20AE-4E6F-B15D-90C62F68D92F}" type="pres">
      <dgm:prSet presAssocID="{DE67E5BE-AE9F-4990-B191-638CFE452271}" presName="spacer" presStyleCnt="0"/>
      <dgm:spPr/>
    </dgm:pt>
    <dgm:pt modelId="{116583F7-B790-4402-BE3D-72FECBA330FA}" type="pres">
      <dgm:prSet presAssocID="{1AE56CAE-633F-4028-BF32-745DDC69F0B4}" presName="comp" presStyleCnt="0"/>
      <dgm:spPr/>
    </dgm:pt>
    <dgm:pt modelId="{B1E179D6-A535-4DC5-A0CE-B1E52657241B}" type="pres">
      <dgm:prSet presAssocID="{1AE56CAE-633F-4028-BF32-745DDC69F0B4}" presName="box" presStyleLbl="node1" presStyleIdx="2" presStyleCnt="5"/>
      <dgm:spPr/>
      <dgm:t>
        <a:bodyPr/>
        <a:lstStyle/>
        <a:p>
          <a:endParaRPr lang="zh-CN" altLang="en-US"/>
        </a:p>
      </dgm:t>
    </dgm:pt>
    <dgm:pt modelId="{031A1DE4-64A6-47A0-8033-9A851BE34B50}" type="pres">
      <dgm:prSet presAssocID="{1AE56CAE-633F-4028-BF32-745DDC69F0B4}" presName="img" presStyleLbl="fgImgPlace1" presStyleIdx="2" presStyleCnt="5" custScaleX="49014" custLinFactNeighborX="-26917" custLinFactNeighborY="2642"/>
      <dgm:spPr>
        <a:blipFill>
          <a:blip xmlns:r="http://schemas.openxmlformats.org/officeDocument/2006/relationships" r:embed="rId3"/>
          <a:srcRect/>
          <a:stretch>
            <a:fillRect t="-25000" b="-25000"/>
          </a:stretch>
        </a:blipFill>
      </dgm:spPr>
    </dgm:pt>
    <dgm:pt modelId="{FF66BF37-EAED-4062-950B-73009868CA2B}" type="pres">
      <dgm:prSet presAssocID="{1AE56CAE-633F-4028-BF32-745DDC69F0B4}" presName="text" presStyleLbl="node1" presStyleIdx="2" presStyleCnt="5">
        <dgm:presLayoutVars>
          <dgm:bulletEnabled val="1"/>
        </dgm:presLayoutVars>
      </dgm:prSet>
      <dgm:spPr/>
      <dgm:t>
        <a:bodyPr/>
        <a:lstStyle/>
        <a:p>
          <a:endParaRPr lang="zh-CN" altLang="en-US"/>
        </a:p>
      </dgm:t>
    </dgm:pt>
    <dgm:pt modelId="{D8347156-A55E-4811-9CA9-BDCAF6C8FE7A}" type="pres">
      <dgm:prSet presAssocID="{F15826F8-F9FE-448B-BC02-A40F21CEC474}" presName="spacer" presStyleCnt="0"/>
      <dgm:spPr/>
    </dgm:pt>
    <dgm:pt modelId="{59234C1D-6006-411F-8E91-046EC7CF369E}" type="pres">
      <dgm:prSet presAssocID="{55AA0A1D-0837-4695-B668-F3FB72E75B8A}" presName="comp" presStyleCnt="0"/>
      <dgm:spPr/>
    </dgm:pt>
    <dgm:pt modelId="{F732A185-3D81-4ED7-936E-2E741B6C26C9}" type="pres">
      <dgm:prSet presAssocID="{55AA0A1D-0837-4695-B668-F3FB72E75B8A}" presName="box" presStyleLbl="node1" presStyleIdx="3" presStyleCnt="5"/>
      <dgm:spPr/>
      <dgm:t>
        <a:bodyPr/>
        <a:lstStyle/>
        <a:p>
          <a:endParaRPr lang="zh-CN" altLang="en-US"/>
        </a:p>
      </dgm:t>
    </dgm:pt>
    <dgm:pt modelId="{C25C1318-8991-410B-BF1B-886F5B2955A8}" type="pres">
      <dgm:prSet presAssocID="{55AA0A1D-0837-4695-B668-F3FB72E75B8A}" presName="img" presStyleLbl="fgImgPlace1" presStyleIdx="3" presStyleCnt="5" custScaleX="49042" custLinFactNeighborX="-25990" custLinFactNeighborY="-881"/>
      <dgm:spPr>
        <a:blipFill>
          <a:blip xmlns:r="http://schemas.openxmlformats.org/officeDocument/2006/relationships" r:embed="rId4"/>
          <a:srcRect/>
          <a:stretch>
            <a:fillRect t="-2000" b="-2000"/>
          </a:stretch>
        </a:blipFill>
      </dgm:spPr>
    </dgm:pt>
    <dgm:pt modelId="{A14647A7-CC4C-4A43-913E-404E480EB565}" type="pres">
      <dgm:prSet presAssocID="{55AA0A1D-0837-4695-B668-F3FB72E75B8A}" presName="text" presStyleLbl="node1" presStyleIdx="3" presStyleCnt="5">
        <dgm:presLayoutVars>
          <dgm:bulletEnabled val="1"/>
        </dgm:presLayoutVars>
      </dgm:prSet>
      <dgm:spPr/>
      <dgm:t>
        <a:bodyPr/>
        <a:lstStyle/>
        <a:p>
          <a:endParaRPr lang="zh-CN" altLang="en-US"/>
        </a:p>
      </dgm:t>
    </dgm:pt>
    <dgm:pt modelId="{B9535746-D45A-47C9-862C-010B2E66E4AE}" type="pres">
      <dgm:prSet presAssocID="{BF4538B6-7C41-40CD-A48F-3A728AA40137}" presName="spacer" presStyleCnt="0"/>
      <dgm:spPr/>
    </dgm:pt>
    <dgm:pt modelId="{D5F6815C-CF82-4047-9F08-E9346FEE1AC7}" type="pres">
      <dgm:prSet presAssocID="{2DC242A8-FF20-45A9-A892-FB3B51C4C8B9}" presName="comp" presStyleCnt="0"/>
      <dgm:spPr/>
    </dgm:pt>
    <dgm:pt modelId="{D9DCE48C-7E26-47D2-A0DC-979E689C040B}" type="pres">
      <dgm:prSet presAssocID="{2DC242A8-FF20-45A9-A892-FB3B51C4C8B9}" presName="box" presStyleLbl="node1" presStyleIdx="4" presStyleCnt="5"/>
      <dgm:spPr/>
      <dgm:t>
        <a:bodyPr/>
        <a:lstStyle/>
        <a:p>
          <a:endParaRPr lang="zh-CN" altLang="en-US"/>
        </a:p>
      </dgm:t>
    </dgm:pt>
    <dgm:pt modelId="{D35BAB3A-1E02-49C1-8A47-FCB367FD4EB2}" type="pres">
      <dgm:prSet presAssocID="{2DC242A8-FF20-45A9-A892-FB3B51C4C8B9}" presName="img" presStyleLbl="fgImgPlace1" presStyleIdx="4" presStyleCnt="5" custScaleX="49042" custLinFactNeighborX="-25990" custLinFactNeighborY="-2955"/>
      <dgm:spPr>
        <a:blipFill>
          <a:blip xmlns:r="http://schemas.openxmlformats.org/officeDocument/2006/relationships" r:embed="rId5">
            <a:extLst>
              <a:ext uri="{28A0092B-C50C-407E-A947-70E740481C1C}">
                <a14:useLocalDpi xmlns:a14="http://schemas.microsoft.com/office/drawing/2010/main" val="0"/>
              </a:ext>
            </a:extLst>
          </a:blip>
          <a:srcRect/>
          <a:stretch>
            <a:fillRect t="-2000" b="-2000"/>
          </a:stretch>
        </a:blipFill>
      </dgm:spPr>
    </dgm:pt>
    <dgm:pt modelId="{833DAB3C-B5A7-497E-94BC-12783F9F2F46}" type="pres">
      <dgm:prSet presAssocID="{2DC242A8-FF20-45A9-A892-FB3B51C4C8B9}" presName="text" presStyleLbl="node1" presStyleIdx="4" presStyleCnt="5">
        <dgm:presLayoutVars>
          <dgm:bulletEnabled val="1"/>
        </dgm:presLayoutVars>
      </dgm:prSet>
      <dgm:spPr/>
      <dgm:t>
        <a:bodyPr/>
        <a:lstStyle/>
        <a:p>
          <a:endParaRPr lang="zh-CN" altLang="en-US"/>
        </a:p>
      </dgm:t>
    </dgm:pt>
  </dgm:ptLst>
  <dgm:cxnLst>
    <dgm:cxn modelId="{528D2860-55AC-4BD0-93C0-2BFCB7823C65}" type="presOf" srcId="{55AA0A1D-0837-4695-B668-F3FB72E75B8A}" destId="{F732A185-3D81-4ED7-936E-2E741B6C26C9}" srcOrd="0" destOrd="0" presId="urn:microsoft.com/office/officeart/2005/8/layout/vList4#1"/>
    <dgm:cxn modelId="{5946F02C-DEDA-4CE7-ADA8-F4DF2313380E}" type="presOf" srcId="{ECFB8321-1AA7-4496-877A-5098F01D3CA8}" destId="{396E25F9-02EE-4720-B77A-7F03EA9BEAA5}" srcOrd="0" destOrd="0" presId="urn:microsoft.com/office/officeart/2005/8/layout/vList4#1"/>
    <dgm:cxn modelId="{99DBB48A-CF98-4BA6-95DC-CE0A04159BCE}" type="presOf" srcId="{1AE56CAE-633F-4028-BF32-745DDC69F0B4}" destId="{FF66BF37-EAED-4062-950B-73009868CA2B}" srcOrd="1" destOrd="0" presId="urn:microsoft.com/office/officeart/2005/8/layout/vList4#1"/>
    <dgm:cxn modelId="{00456A7B-C36B-4FA9-B5BC-C1D080B6B1EE}" type="presOf" srcId="{1AE56CAE-633F-4028-BF32-745DDC69F0B4}" destId="{B1E179D6-A535-4DC5-A0CE-B1E52657241B}" srcOrd="0" destOrd="0" presId="urn:microsoft.com/office/officeart/2005/8/layout/vList4#1"/>
    <dgm:cxn modelId="{0195591B-9649-438B-8200-F611FC0FDD07}" type="presOf" srcId="{2DC242A8-FF20-45A9-A892-FB3B51C4C8B9}" destId="{833DAB3C-B5A7-497E-94BC-12783F9F2F46}" srcOrd="1" destOrd="0" presId="urn:microsoft.com/office/officeart/2005/8/layout/vList4#1"/>
    <dgm:cxn modelId="{E0F8865D-DD31-448D-9E7B-4EED1938E4D4}" srcId="{ECFB8321-1AA7-4496-877A-5098F01D3CA8}" destId="{55AA0A1D-0837-4695-B668-F3FB72E75B8A}" srcOrd="3" destOrd="0" parTransId="{EF6090D1-DF06-4EA3-B7EE-48B3CA89C0DE}" sibTransId="{BF4538B6-7C41-40CD-A48F-3A728AA40137}"/>
    <dgm:cxn modelId="{4A0E1CB5-47D7-4DE2-88C4-5A2C424CC4C0}" type="presOf" srcId="{55AA0A1D-0837-4695-B668-F3FB72E75B8A}" destId="{A14647A7-CC4C-4A43-913E-404E480EB565}" srcOrd="1" destOrd="0" presId="urn:microsoft.com/office/officeart/2005/8/layout/vList4#1"/>
    <dgm:cxn modelId="{9613E0F2-4052-4AB5-AF7A-4E0426F8FC66}" srcId="{ECFB8321-1AA7-4496-877A-5098F01D3CA8}" destId="{663B21C9-B456-4397-B624-C5A1EAE5F25B}" srcOrd="1" destOrd="0" parTransId="{C34AAF2A-65E8-46AA-95D8-5962A4069180}" sibTransId="{DE67E5BE-AE9F-4990-B191-638CFE452271}"/>
    <dgm:cxn modelId="{5E1F0FBF-187B-44D7-A15F-03C67F50C995}" type="presOf" srcId="{561111CA-0858-4FDC-9618-71A55E583E9E}" destId="{72FFB4DE-1011-4FBD-901B-2A678C79F256}" srcOrd="1" destOrd="0" presId="urn:microsoft.com/office/officeart/2005/8/layout/vList4#1"/>
    <dgm:cxn modelId="{305F0FE4-7988-4D76-9D8D-FB4BAB63C7B4}" type="presOf" srcId="{561111CA-0858-4FDC-9618-71A55E583E9E}" destId="{9849898D-1E23-4998-9C52-53FB4C03F11B}" srcOrd="0" destOrd="0" presId="urn:microsoft.com/office/officeart/2005/8/layout/vList4#1"/>
    <dgm:cxn modelId="{3290C1A0-8AAB-4ACC-B6BB-E4498A594664}" type="presOf" srcId="{663B21C9-B456-4397-B624-C5A1EAE5F25B}" destId="{34EBE136-A375-471B-B5D3-F0D973E40791}" srcOrd="0" destOrd="0" presId="urn:microsoft.com/office/officeart/2005/8/layout/vList4#1"/>
    <dgm:cxn modelId="{2A7ABDEB-36B0-4042-8CAA-8E72F9A0DD26}" srcId="{ECFB8321-1AA7-4496-877A-5098F01D3CA8}" destId="{2DC242A8-FF20-45A9-A892-FB3B51C4C8B9}" srcOrd="4" destOrd="0" parTransId="{C70AB7BA-F703-4617-96AB-A85B53CA5665}" sibTransId="{8C09FF42-D68D-45D8-AB69-B222034D0F10}"/>
    <dgm:cxn modelId="{96E5867D-0460-411B-A93A-1C13B984CBB3}" srcId="{ECFB8321-1AA7-4496-877A-5098F01D3CA8}" destId="{561111CA-0858-4FDC-9618-71A55E583E9E}" srcOrd="0" destOrd="0" parTransId="{3F13EFDE-3E1D-49E8-900A-5FDC8F0E6CD9}" sibTransId="{DA367B68-C8E5-4609-96B5-CBB25C48DC19}"/>
    <dgm:cxn modelId="{3281E4F9-C531-4E68-B3F3-7309A196754C}" srcId="{ECFB8321-1AA7-4496-877A-5098F01D3CA8}" destId="{1AE56CAE-633F-4028-BF32-745DDC69F0B4}" srcOrd="2" destOrd="0" parTransId="{F635AD09-BB35-4A0C-A2CC-1E871AD5C97A}" sibTransId="{F15826F8-F9FE-448B-BC02-A40F21CEC474}"/>
    <dgm:cxn modelId="{BE66F064-23DC-4824-A65D-E15B52DA807B}" type="presOf" srcId="{2DC242A8-FF20-45A9-A892-FB3B51C4C8B9}" destId="{D9DCE48C-7E26-47D2-A0DC-979E689C040B}" srcOrd="0" destOrd="0" presId="urn:microsoft.com/office/officeart/2005/8/layout/vList4#1"/>
    <dgm:cxn modelId="{880F47CC-6F39-43B5-BAAC-5D33478735F8}" type="presOf" srcId="{663B21C9-B456-4397-B624-C5A1EAE5F25B}" destId="{60DA9625-B270-4574-BA86-686FBEF2CEDE}" srcOrd="1" destOrd="0" presId="urn:microsoft.com/office/officeart/2005/8/layout/vList4#1"/>
    <dgm:cxn modelId="{50E31217-00F0-427E-B241-8FA8F14176BB}" type="presParOf" srcId="{396E25F9-02EE-4720-B77A-7F03EA9BEAA5}" destId="{33C1C568-BD5D-4F9E-992B-A893A2C65645}" srcOrd="0" destOrd="0" presId="urn:microsoft.com/office/officeart/2005/8/layout/vList4#1"/>
    <dgm:cxn modelId="{23BA01F5-C38C-4A36-AC65-6916B70DEFA1}" type="presParOf" srcId="{33C1C568-BD5D-4F9E-992B-A893A2C65645}" destId="{9849898D-1E23-4998-9C52-53FB4C03F11B}" srcOrd="0" destOrd="0" presId="urn:microsoft.com/office/officeart/2005/8/layout/vList4#1"/>
    <dgm:cxn modelId="{5219BDC7-BEAF-479C-8A72-A9D78E4A591E}" type="presParOf" srcId="{33C1C568-BD5D-4F9E-992B-A893A2C65645}" destId="{CBB990D6-7556-4AD5-AABE-2DE7577751C5}" srcOrd="1" destOrd="0" presId="urn:microsoft.com/office/officeart/2005/8/layout/vList4#1"/>
    <dgm:cxn modelId="{2E26DB91-E840-41A6-9B92-0C9B5491053A}" type="presParOf" srcId="{33C1C568-BD5D-4F9E-992B-A893A2C65645}" destId="{72FFB4DE-1011-4FBD-901B-2A678C79F256}" srcOrd="2" destOrd="0" presId="urn:microsoft.com/office/officeart/2005/8/layout/vList4#1"/>
    <dgm:cxn modelId="{9260C9AD-F10E-44F0-AEDE-355C59750B9A}" type="presParOf" srcId="{396E25F9-02EE-4720-B77A-7F03EA9BEAA5}" destId="{F1135A54-8FB2-45DF-8BB5-C2DD79CC7334}" srcOrd="1" destOrd="0" presId="urn:microsoft.com/office/officeart/2005/8/layout/vList4#1"/>
    <dgm:cxn modelId="{F4D1FC1D-D109-4D06-A4F6-E8BB19830760}" type="presParOf" srcId="{396E25F9-02EE-4720-B77A-7F03EA9BEAA5}" destId="{C17EB7EB-9A5B-4843-9682-192605192D5F}" srcOrd="2" destOrd="0" presId="urn:microsoft.com/office/officeart/2005/8/layout/vList4#1"/>
    <dgm:cxn modelId="{293C823E-FD9C-4C98-8B42-6FE1C7F29F3B}" type="presParOf" srcId="{C17EB7EB-9A5B-4843-9682-192605192D5F}" destId="{34EBE136-A375-471B-B5D3-F0D973E40791}" srcOrd="0" destOrd="0" presId="urn:microsoft.com/office/officeart/2005/8/layout/vList4#1"/>
    <dgm:cxn modelId="{E84DF85F-6302-4587-92DA-060E636560FC}" type="presParOf" srcId="{C17EB7EB-9A5B-4843-9682-192605192D5F}" destId="{B2AB078D-8500-47D7-8477-7FE48B717A7A}" srcOrd="1" destOrd="0" presId="urn:microsoft.com/office/officeart/2005/8/layout/vList4#1"/>
    <dgm:cxn modelId="{669D50E4-7953-4290-8AF2-0933205C6DC3}" type="presParOf" srcId="{C17EB7EB-9A5B-4843-9682-192605192D5F}" destId="{60DA9625-B270-4574-BA86-686FBEF2CEDE}" srcOrd="2" destOrd="0" presId="urn:microsoft.com/office/officeart/2005/8/layout/vList4#1"/>
    <dgm:cxn modelId="{E2CCB3EF-9BE2-45AB-B5E2-35A2EADC6EE4}" type="presParOf" srcId="{396E25F9-02EE-4720-B77A-7F03EA9BEAA5}" destId="{E01C8204-20AE-4E6F-B15D-90C62F68D92F}" srcOrd="3" destOrd="0" presId="urn:microsoft.com/office/officeart/2005/8/layout/vList4#1"/>
    <dgm:cxn modelId="{A72CB804-C01B-481D-8E5B-AEDFD960AD12}" type="presParOf" srcId="{396E25F9-02EE-4720-B77A-7F03EA9BEAA5}" destId="{116583F7-B790-4402-BE3D-72FECBA330FA}" srcOrd="4" destOrd="0" presId="urn:microsoft.com/office/officeart/2005/8/layout/vList4#1"/>
    <dgm:cxn modelId="{24923EAF-94A7-4C32-9D1B-A723BDFD1296}" type="presParOf" srcId="{116583F7-B790-4402-BE3D-72FECBA330FA}" destId="{B1E179D6-A535-4DC5-A0CE-B1E52657241B}" srcOrd="0" destOrd="0" presId="urn:microsoft.com/office/officeart/2005/8/layout/vList4#1"/>
    <dgm:cxn modelId="{8AB860C3-10C6-4808-89A5-AB33FF4E5ED7}" type="presParOf" srcId="{116583F7-B790-4402-BE3D-72FECBA330FA}" destId="{031A1DE4-64A6-47A0-8033-9A851BE34B50}" srcOrd="1" destOrd="0" presId="urn:microsoft.com/office/officeart/2005/8/layout/vList4#1"/>
    <dgm:cxn modelId="{6FA98702-EDD0-47C5-9900-E21684239DC8}" type="presParOf" srcId="{116583F7-B790-4402-BE3D-72FECBA330FA}" destId="{FF66BF37-EAED-4062-950B-73009868CA2B}" srcOrd="2" destOrd="0" presId="urn:microsoft.com/office/officeart/2005/8/layout/vList4#1"/>
    <dgm:cxn modelId="{8604FD92-F3F9-414E-93A3-F5F4CD54A36B}" type="presParOf" srcId="{396E25F9-02EE-4720-B77A-7F03EA9BEAA5}" destId="{D8347156-A55E-4811-9CA9-BDCAF6C8FE7A}" srcOrd="5" destOrd="0" presId="urn:microsoft.com/office/officeart/2005/8/layout/vList4#1"/>
    <dgm:cxn modelId="{914F77BC-A1C7-4944-B39C-0FE47655AB65}" type="presParOf" srcId="{396E25F9-02EE-4720-B77A-7F03EA9BEAA5}" destId="{59234C1D-6006-411F-8E91-046EC7CF369E}" srcOrd="6" destOrd="0" presId="urn:microsoft.com/office/officeart/2005/8/layout/vList4#1"/>
    <dgm:cxn modelId="{F265CA09-E86A-4B16-B76A-47E327A6ADCB}" type="presParOf" srcId="{59234C1D-6006-411F-8E91-046EC7CF369E}" destId="{F732A185-3D81-4ED7-936E-2E741B6C26C9}" srcOrd="0" destOrd="0" presId="urn:microsoft.com/office/officeart/2005/8/layout/vList4#1"/>
    <dgm:cxn modelId="{922BD4C5-B199-4B92-9505-0423CFFECF51}" type="presParOf" srcId="{59234C1D-6006-411F-8E91-046EC7CF369E}" destId="{C25C1318-8991-410B-BF1B-886F5B2955A8}" srcOrd="1" destOrd="0" presId="urn:microsoft.com/office/officeart/2005/8/layout/vList4#1"/>
    <dgm:cxn modelId="{3D292E09-4A70-41DD-9DFE-563D68339921}" type="presParOf" srcId="{59234C1D-6006-411F-8E91-046EC7CF369E}" destId="{A14647A7-CC4C-4A43-913E-404E480EB565}" srcOrd="2" destOrd="0" presId="urn:microsoft.com/office/officeart/2005/8/layout/vList4#1"/>
    <dgm:cxn modelId="{7B7F719A-994E-4136-93C4-3DDFDC0B9814}" type="presParOf" srcId="{396E25F9-02EE-4720-B77A-7F03EA9BEAA5}" destId="{B9535746-D45A-47C9-862C-010B2E66E4AE}" srcOrd="7" destOrd="0" presId="urn:microsoft.com/office/officeart/2005/8/layout/vList4#1"/>
    <dgm:cxn modelId="{B35B77FC-6E76-4CF3-A355-576785ECEAD3}" type="presParOf" srcId="{396E25F9-02EE-4720-B77A-7F03EA9BEAA5}" destId="{D5F6815C-CF82-4047-9F08-E9346FEE1AC7}" srcOrd="8" destOrd="0" presId="urn:microsoft.com/office/officeart/2005/8/layout/vList4#1"/>
    <dgm:cxn modelId="{7D347921-1F29-46F0-B4BF-595B8B695043}" type="presParOf" srcId="{D5F6815C-CF82-4047-9F08-E9346FEE1AC7}" destId="{D9DCE48C-7E26-47D2-A0DC-979E689C040B}" srcOrd="0" destOrd="0" presId="urn:microsoft.com/office/officeart/2005/8/layout/vList4#1"/>
    <dgm:cxn modelId="{0568626F-F3AA-4AA5-BB67-1320958E466B}" type="presParOf" srcId="{D5F6815C-CF82-4047-9F08-E9346FEE1AC7}" destId="{D35BAB3A-1E02-49C1-8A47-FCB367FD4EB2}" srcOrd="1" destOrd="0" presId="urn:microsoft.com/office/officeart/2005/8/layout/vList4#1"/>
    <dgm:cxn modelId="{5431796A-C79C-4674-832F-B871D76CCE20}" type="presParOf" srcId="{D5F6815C-CF82-4047-9F08-E9346FEE1AC7}" destId="{833DAB3C-B5A7-497E-94BC-12783F9F2F46}"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2192000" cy="6211669"/>
        <a:chOff x="0" y="0"/>
        <a:chExt cx="12192000" cy="6211669"/>
      </a:xfrm>
    </dsp:grpSpPr>
    <dsp:sp modelId="{9849898D-1E23-4998-9C52-53FB4C03F11B}">
      <dsp:nvSpPr>
        <dsp:cNvPr id="3" name="圆角矩形 2"/>
        <dsp:cNvSpPr/>
      </dsp:nvSpPr>
      <dsp:spPr bwMode="white">
        <a:xfrm>
          <a:off x="0" y="0"/>
          <a:ext cx="12192000" cy="1150309"/>
        </a:xfrm>
        <a:prstGeom prst="roundRect">
          <a:avLst>
            <a:gd name="adj" fmla="val 10000"/>
          </a:avLst>
        </a:prstGeom>
        <a:solidFill>
          <a:schemeClr val="accent1">
            <a:lumMod val="20000"/>
            <a:lumOff val="80000"/>
          </a:schemeClr>
        </a:solidFill>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anchor="ctr"/>
        <a:lstStyle>
          <a:lvl1pPr algn="l"/>
          <a:lvl2pPr algn="l"/>
          <a:lvl3pPr algn="l"/>
          <a:lvl4pPr algn="l"/>
          <a:lvl5pPr algn="l"/>
          <a:lvl6pPr algn="l"/>
          <a:lvl7pPr algn="l"/>
          <a:lvl8pPr algn="l"/>
          <a:lvl9pPr algn="l"/>
        </a:lstStyle>
        <a:p>
          <a:pPr lvl="0">
            <a:lnSpc>
              <a:spcPct val="100000"/>
            </a:lnSpc>
            <a:spcBef>
              <a:spcPct val="0"/>
            </a:spcBef>
            <a:spcAft>
              <a:spcPct val="35000"/>
            </a:spcAft>
          </a:pP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dsp:txBody>
      <dsp:txXfrm>
        <a:off x="0" y="0"/>
        <a:ext cx="12192000" cy="1150309"/>
      </dsp:txXfrm>
    </dsp:sp>
    <dsp:sp modelId="{CBB990D6-7556-4AD5-AABE-2DE7577751C5}">
      <dsp:nvSpPr>
        <dsp:cNvPr id="4" name="圆角矩形 3"/>
        <dsp:cNvSpPr/>
      </dsp:nvSpPr>
      <dsp:spPr bwMode="white">
        <a:xfrm>
          <a:off x="0" y="139344"/>
          <a:ext cx="2438400" cy="920247"/>
        </a:xfrm>
        <a:prstGeom prst="roundRect">
          <a:avLst>
            <a:gd name="adj" fmla="val 10000"/>
          </a:avLst>
        </a:prstGeom>
        <a:blipFill>
          <a:blip r:embed="rId1">
            <a:extLst>
              <a:ext uri="{28A0092B-C50C-407E-A947-70E740481C1C}">
                <a14:useLocalDpi xmlns:a14="http://schemas.microsoft.com/office/drawing/2010/main" val="0"/>
              </a:ext>
            </a:extLst>
          </a:blip>
          <a:srcRect/>
          <a:stretch>
            <a:fillRect l="-1000" r="-1000"/>
          </a:stretch>
        </a:blipFill>
      </dsp:spPr>
      <dsp:style>
        <a:lnRef idx="2">
          <a:schemeClr val="lt1"/>
        </a:lnRef>
        <a:fillRef idx="1">
          <a:schemeClr val="accent5">
            <a:tint val="50000"/>
            <a:hueOff val="0"/>
            <a:satOff val="0"/>
            <a:lumOff val="0"/>
            <a:alpha val="100000"/>
          </a:schemeClr>
        </a:fillRef>
        <a:effectRef idx="0">
          <a:scrgbClr r="0" g="0" b="0"/>
        </a:effectRef>
        <a:fontRef idx="minor"/>
      </dsp:style>
      <dsp:txXfrm>
        <a:off x="0" y="139344"/>
        <a:ext cx="2438400" cy="920247"/>
      </dsp:txXfrm>
    </dsp:sp>
    <dsp:sp modelId="{34EBE136-A375-471B-B5D3-F0D973E40791}">
      <dsp:nvSpPr>
        <dsp:cNvPr id="5" name="圆角矩形 4"/>
        <dsp:cNvSpPr/>
      </dsp:nvSpPr>
      <dsp:spPr bwMode="white">
        <a:xfrm>
          <a:off x="0" y="1265340"/>
          <a:ext cx="12192000" cy="1150309"/>
        </a:xfrm>
        <a:prstGeom prst="roundRect">
          <a:avLst>
            <a:gd name="adj" fmla="val 10000"/>
          </a:avLst>
        </a:prstGeom>
        <a:solidFill>
          <a:schemeClr val="accent1">
            <a:lumMod val="60000"/>
            <a:lumOff val="40000"/>
          </a:schemeClr>
        </a:solidFill>
      </dsp:spPr>
      <dsp:style>
        <a:lnRef idx="2">
          <a:schemeClr val="lt1"/>
        </a:lnRef>
        <a:fillRef idx="1">
          <a:schemeClr val="accent5">
            <a:hueOff val="-2835000"/>
            <a:satOff val="4314"/>
            <a:lumOff val="-7548"/>
            <a:alpha val="100000"/>
          </a:schemeClr>
        </a:fillRef>
        <a:effectRef idx="0">
          <a:scrgbClr r="0" g="0" b="0"/>
        </a:effectRef>
        <a:fontRef idx="minor">
          <a:schemeClr val="lt1"/>
        </a:fontRef>
      </dsp:style>
      <dsp:txBody>
        <a:bodyPr anchor="ctr"/>
        <a:lstStyle>
          <a:lvl1pPr algn="l"/>
          <a:lvl2pPr algn="l"/>
          <a:lvl3pPr algn="l"/>
          <a:lvl4pPr algn="l"/>
          <a:lvl5pPr algn="l"/>
          <a:lvl6pPr algn="l"/>
          <a:lvl7pPr algn="l"/>
          <a:lvl8pPr algn="l"/>
          <a:lvl9pPr algn="l"/>
        </a:lstStyle>
        <a:p>
          <a:pPr lvl="0">
            <a:lnSpc>
              <a:spcPct val="100000"/>
            </a:lnSpc>
            <a:spcBef>
              <a:spcPct val="0"/>
            </a:spcBef>
            <a:spcAft>
              <a:spcPct val="35000"/>
            </a:spcAft>
          </a:pP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dsp:txBody>
      <dsp:txXfrm>
        <a:off x="0" y="1265340"/>
        <a:ext cx="12192000" cy="1150309"/>
      </dsp:txXfrm>
    </dsp:sp>
    <dsp:sp modelId="{B2AB078D-8500-47D7-8477-7FE48B717A7A}">
      <dsp:nvSpPr>
        <dsp:cNvPr id="6" name="圆角矩形 5"/>
        <dsp:cNvSpPr/>
      </dsp:nvSpPr>
      <dsp:spPr bwMode="white">
        <a:xfrm>
          <a:off x="0" y="1433626"/>
          <a:ext cx="2438400" cy="920247"/>
        </a:xfrm>
        <a:prstGeom prst="roundRect">
          <a:avLst>
            <a:gd name="adj" fmla="val 10000"/>
          </a:avLst>
        </a:prstGeom>
        <a:blipFill>
          <a:blip r:embed="rId2">
            <a:extLst>
              <a:ext uri="{28A0092B-C50C-407E-A947-70E740481C1C}">
                <a14:useLocalDpi xmlns:a14="http://schemas.microsoft.com/office/drawing/2010/main" val="0"/>
              </a:ext>
            </a:extLst>
          </a:blip>
          <a:srcRect/>
          <a:stretch>
            <a:fillRect l="-4000" r="-4000"/>
          </a:stretch>
        </a:blipFill>
      </dsp:spPr>
      <dsp:style>
        <a:lnRef idx="2">
          <a:schemeClr val="lt1"/>
        </a:lnRef>
        <a:fillRef idx="1">
          <a:schemeClr val="accent5">
            <a:tint val="50000"/>
            <a:hueOff val="-3000000"/>
            <a:satOff val="2059"/>
            <a:lumOff val="-1960"/>
            <a:alpha val="100000"/>
          </a:schemeClr>
        </a:fillRef>
        <a:effectRef idx="0">
          <a:scrgbClr r="0" g="0" b="0"/>
        </a:effectRef>
        <a:fontRef idx="minor"/>
      </dsp:style>
      <dsp:txXfrm>
        <a:off x="0" y="1433626"/>
        <a:ext cx="2438400" cy="920247"/>
      </dsp:txXfrm>
    </dsp:sp>
    <dsp:sp modelId="{B1E179D6-A535-4DC5-A0CE-B1E52657241B}">
      <dsp:nvSpPr>
        <dsp:cNvPr id="7" name="圆角矩形 6"/>
        <dsp:cNvSpPr/>
      </dsp:nvSpPr>
      <dsp:spPr bwMode="white">
        <a:xfrm>
          <a:off x="0" y="2530680"/>
          <a:ext cx="12192000" cy="1150309"/>
        </a:xfrm>
        <a:prstGeom prst="roundRect">
          <a:avLst>
            <a:gd name="adj" fmla="val 10000"/>
          </a:avLst>
        </a:prstGeom>
        <a:solidFill>
          <a:schemeClr val="accent1">
            <a:lumMod val="20000"/>
            <a:lumOff val="80000"/>
          </a:schemeClr>
        </a:solidFill>
      </dsp:spPr>
      <dsp:style>
        <a:lnRef idx="2">
          <a:schemeClr val="lt1"/>
        </a:lnRef>
        <a:fillRef idx="1">
          <a:schemeClr val="accent5">
            <a:hueOff val="-5670000"/>
            <a:satOff val="8627"/>
            <a:lumOff val="-15097"/>
            <a:alpha val="100000"/>
          </a:schemeClr>
        </a:fillRef>
        <a:effectRef idx="0">
          <a:scrgbClr r="0" g="0" b="0"/>
        </a:effectRef>
        <a:fontRef idx="minor">
          <a:schemeClr val="lt1"/>
        </a:fontRef>
      </dsp:style>
      <dsp:txBody>
        <a:bodyPr anchor="ctr"/>
        <a:lstStyle>
          <a:lvl1pPr algn="l"/>
          <a:lvl2pPr algn="l"/>
          <a:lvl3pPr algn="l"/>
          <a:lvl4pPr algn="l"/>
          <a:lvl5pPr algn="l"/>
          <a:lvl6pPr algn="l"/>
          <a:lvl7pPr algn="l"/>
          <a:lvl8pPr algn="l"/>
          <a:lvl9pPr algn="l"/>
        </a:lstStyle>
        <a:p>
          <a:pPr lvl="0">
            <a:lnSpc>
              <a:spcPct val="100000"/>
            </a:lnSpc>
            <a:spcBef>
              <a:spcPct val="0"/>
            </a:spcBef>
            <a:spcAft>
              <a:spcPct val="35000"/>
            </a:spcAft>
          </a:pP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dsp:txBody>
      <dsp:txXfrm>
        <a:off x="0" y="2530680"/>
        <a:ext cx="12192000" cy="1150309"/>
      </dsp:txXfrm>
    </dsp:sp>
    <dsp:sp modelId="{031A1DE4-64A6-47A0-8033-9A851BE34B50}">
      <dsp:nvSpPr>
        <dsp:cNvPr id="8" name="圆角矩形 7"/>
        <dsp:cNvSpPr/>
      </dsp:nvSpPr>
      <dsp:spPr bwMode="white">
        <a:xfrm>
          <a:off x="0" y="2670024"/>
          <a:ext cx="2438400" cy="920247"/>
        </a:xfrm>
        <a:prstGeom prst="roundRect">
          <a:avLst>
            <a:gd name="adj" fmla="val 10000"/>
          </a:avLst>
        </a:prstGeom>
        <a:blipFill>
          <a:blip r:embed="rId3"/>
          <a:srcRect/>
          <a:stretch>
            <a:fillRect t="-25000" b="-25000"/>
          </a:stretch>
        </a:blipFill>
      </dsp:spPr>
      <dsp:style>
        <a:lnRef idx="2">
          <a:schemeClr val="lt1"/>
        </a:lnRef>
        <a:fillRef idx="1">
          <a:schemeClr val="accent5">
            <a:tint val="50000"/>
            <a:hueOff val="-6000000"/>
            <a:satOff val="4118"/>
            <a:lumOff val="-3921"/>
            <a:alpha val="100000"/>
          </a:schemeClr>
        </a:fillRef>
        <a:effectRef idx="0">
          <a:scrgbClr r="0" g="0" b="0"/>
        </a:effectRef>
        <a:fontRef idx="minor"/>
      </dsp:style>
      <dsp:txXfrm>
        <a:off x="0" y="2670024"/>
        <a:ext cx="2438400" cy="920247"/>
      </dsp:txXfrm>
    </dsp:sp>
    <dsp:sp modelId="{F732A185-3D81-4ED7-936E-2E741B6C26C9}">
      <dsp:nvSpPr>
        <dsp:cNvPr id="9" name="圆角矩形 8"/>
        <dsp:cNvSpPr/>
      </dsp:nvSpPr>
      <dsp:spPr bwMode="white">
        <a:xfrm>
          <a:off x="0" y="3796020"/>
          <a:ext cx="12192000" cy="1150309"/>
        </a:xfrm>
        <a:prstGeom prst="roundRect">
          <a:avLst>
            <a:gd name="adj" fmla="val 10000"/>
          </a:avLst>
        </a:prstGeom>
        <a:solidFill>
          <a:schemeClr val="accent1">
            <a:lumMod val="60000"/>
            <a:lumOff val="40000"/>
          </a:schemeClr>
        </a:solidFill>
      </dsp:spPr>
      <dsp:style>
        <a:lnRef idx="2">
          <a:schemeClr val="lt1"/>
        </a:lnRef>
        <a:fillRef idx="1">
          <a:schemeClr val="accent5">
            <a:hueOff val="-8505000"/>
            <a:satOff val="12941"/>
            <a:lumOff val="-22646"/>
            <a:alpha val="100000"/>
          </a:schemeClr>
        </a:fillRef>
        <a:effectRef idx="0">
          <a:scrgbClr r="0" g="0" b="0"/>
        </a:effectRef>
        <a:fontRef idx="minor">
          <a:schemeClr val="lt1"/>
        </a:fontRef>
      </dsp:style>
      <dsp:txBody>
        <a:bodyPr anchor="ctr"/>
        <a:lstStyle>
          <a:lvl1pPr algn="l"/>
          <a:lvl2pPr algn="l"/>
          <a:lvl3pPr algn="l"/>
          <a:lvl4pPr algn="l"/>
          <a:lvl5pPr algn="l"/>
          <a:lvl6pPr algn="l"/>
          <a:lvl7pPr algn="l"/>
          <a:lvl8pPr algn="l"/>
          <a:lvl9pPr algn="l"/>
        </a:lstStyle>
        <a:p>
          <a:pPr lvl="0">
            <a:lnSpc>
              <a:spcPct val="100000"/>
            </a:lnSpc>
            <a:spcBef>
              <a:spcPct val="0"/>
            </a:spcBef>
            <a:spcAft>
              <a:spcPct val="35000"/>
            </a:spcAft>
          </a:pPr>
          <a:endParaRPr lang="zh-CN" altLang="en-US" dirty="0"/>
        </a:p>
      </dsp:txBody>
      <dsp:txXfrm>
        <a:off x="0" y="3796020"/>
        <a:ext cx="12192000" cy="1150309"/>
      </dsp:txXfrm>
    </dsp:sp>
    <dsp:sp modelId="{C25C1318-8991-410B-BF1B-886F5B2955A8}">
      <dsp:nvSpPr>
        <dsp:cNvPr id="10" name="圆角矩形 9"/>
        <dsp:cNvSpPr/>
      </dsp:nvSpPr>
      <dsp:spPr bwMode="white">
        <a:xfrm>
          <a:off x="0" y="3902943"/>
          <a:ext cx="2438400" cy="920247"/>
        </a:xfrm>
        <a:prstGeom prst="roundRect">
          <a:avLst>
            <a:gd name="adj" fmla="val 10000"/>
          </a:avLst>
        </a:prstGeom>
        <a:blipFill>
          <a:blip r:embed="rId4"/>
          <a:srcRect/>
          <a:stretch>
            <a:fillRect t="-2000" b="-2000"/>
          </a:stretch>
        </a:blipFill>
      </dsp:spPr>
      <dsp:style>
        <a:lnRef idx="2">
          <a:schemeClr val="lt1"/>
        </a:lnRef>
        <a:fillRef idx="1">
          <a:schemeClr val="accent5">
            <a:tint val="50000"/>
            <a:hueOff val="-9000000"/>
            <a:satOff val="6176"/>
            <a:lumOff val="-5881"/>
            <a:alpha val="100000"/>
          </a:schemeClr>
        </a:fillRef>
        <a:effectRef idx="0">
          <a:scrgbClr r="0" g="0" b="0"/>
        </a:effectRef>
        <a:fontRef idx="minor"/>
      </dsp:style>
      <dsp:txXfrm>
        <a:off x="0" y="3902943"/>
        <a:ext cx="2438400" cy="920247"/>
      </dsp:txXfrm>
    </dsp:sp>
    <dsp:sp modelId="{D9DCE48C-7E26-47D2-A0DC-979E689C040B}">
      <dsp:nvSpPr>
        <dsp:cNvPr id="11" name="圆角矩形 10"/>
        <dsp:cNvSpPr/>
      </dsp:nvSpPr>
      <dsp:spPr bwMode="white">
        <a:xfrm>
          <a:off x="0" y="5061360"/>
          <a:ext cx="12192000" cy="1150309"/>
        </a:xfrm>
        <a:prstGeom prst="roundRect">
          <a:avLst>
            <a:gd name="adj" fmla="val 10000"/>
          </a:avLst>
        </a:prstGeom>
        <a:solidFill>
          <a:schemeClr val="accent1">
            <a:lumMod val="20000"/>
            <a:lumOff val="80000"/>
          </a:schemeClr>
        </a:solidFill>
      </dsp:spPr>
      <dsp:style>
        <a:lnRef idx="2">
          <a:schemeClr val="lt1"/>
        </a:lnRef>
        <a:fillRef idx="1">
          <a:schemeClr val="accent5">
            <a:hueOff val="-11340000"/>
            <a:satOff val="17255"/>
            <a:lumOff val="-30195"/>
            <a:alpha val="100000"/>
          </a:schemeClr>
        </a:fillRef>
        <a:effectRef idx="0">
          <a:scrgbClr r="0" g="0" b="0"/>
        </a:effectRef>
        <a:fontRef idx="minor">
          <a:schemeClr val="lt1"/>
        </a:fontRef>
      </dsp:style>
      <dsp:txBody>
        <a:bodyPr anchor="ctr"/>
        <a:lstStyle>
          <a:lvl1pPr algn="l"/>
          <a:lvl2pPr algn="l"/>
          <a:lvl3pPr algn="l"/>
          <a:lvl4pPr algn="l"/>
          <a:lvl5pPr algn="l"/>
          <a:lvl6pPr algn="l"/>
          <a:lvl7pPr algn="l"/>
          <a:lvl8pPr algn="l"/>
          <a:lvl9pPr algn="l"/>
        </a:lstStyle>
        <a:p>
          <a:pPr lvl="0">
            <a:lnSpc>
              <a:spcPct val="100000"/>
            </a:lnSpc>
            <a:spcBef>
              <a:spcPct val="0"/>
            </a:spcBef>
            <a:spcAft>
              <a:spcPct val="35000"/>
            </a:spcAft>
          </a:pPr>
          <a:endParaRPr lang="zh-CN" altLang="en-US" dirty="0"/>
        </a:p>
      </dsp:txBody>
      <dsp:txXfrm>
        <a:off x="0" y="5061360"/>
        <a:ext cx="12192000" cy="1150309"/>
      </dsp:txXfrm>
    </dsp:sp>
    <dsp:sp modelId="{D35BAB3A-1E02-49C1-8A47-FCB367FD4EB2}">
      <dsp:nvSpPr>
        <dsp:cNvPr id="12" name="圆角矩形 11"/>
        <dsp:cNvSpPr/>
      </dsp:nvSpPr>
      <dsp:spPr bwMode="white">
        <a:xfrm>
          <a:off x="0" y="5149198"/>
          <a:ext cx="2438400" cy="920247"/>
        </a:xfrm>
        <a:prstGeom prst="roundRect">
          <a:avLst>
            <a:gd name="adj" fmla="val 10000"/>
          </a:avLst>
        </a:prstGeom>
        <a:blipFill>
          <a:blip r:embed="rId5">
            <a:extLst>
              <a:ext uri="{28A0092B-C50C-407E-A947-70E740481C1C}">
                <a14:useLocalDpi xmlns:a14="http://schemas.microsoft.com/office/drawing/2010/main" val="0"/>
              </a:ext>
            </a:extLst>
          </a:blip>
          <a:srcRect/>
          <a:stretch>
            <a:fillRect t="-2000" b="-2000"/>
          </a:stretch>
        </a:blipFill>
      </dsp:spPr>
      <dsp:style>
        <a:lnRef idx="2">
          <a:schemeClr val="lt1"/>
        </a:lnRef>
        <a:fillRef idx="1">
          <a:schemeClr val="accent5">
            <a:tint val="50000"/>
            <a:hueOff val="-12000000"/>
            <a:satOff val="8235"/>
            <a:lumOff val="-7842"/>
            <a:alpha val="100000"/>
          </a:schemeClr>
        </a:fillRef>
        <a:effectRef idx="0">
          <a:scrgbClr r="0" g="0" b="0"/>
        </a:effectRef>
        <a:fontRef idx="minor"/>
      </dsp:style>
      <dsp:txXfrm>
        <a:off x="0" y="5149198"/>
        <a:ext cx="2438400" cy="920247"/>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eaLnBrk="0" hangingPunct="0">
              <a:defRPr sz="1200">
                <a:latin typeface="Arial" panose="020B0604020202020204" pitchFamily="34" charset="0"/>
              </a:defRPr>
            </a:lvl1pPr>
          </a:lstStyle>
          <a:p>
            <a:pPr>
              <a:defRPr/>
            </a:pPr>
            <a:endParaRPr lang="zh-CN" altLang="en-US"/>
          </a:p>
        </p:txBody>
      </p:sp>
      <p:sp>
        <p:nvSpPr>
          <p:cNvPr id="3" name="日期占位符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eaLnBrk="0" hangingPunct="0">
              <a:defRPr sz="1200">
                <a:latin typeface="Arial" panose="020B0604020202020204" pitchFamily="34" charset="0"/>
              </a:defRPr>
            </a:lvl1pPr>
          </a:lstStyle>
          <a:p>
            <a:pPr>
              <a:defRPr/>
            </a:pPr>
            <a:fld id="{989186AC-140F-4FCD-865F-0C9308595CC1}" type="datetimeFigureOut">
              <a:rPr lang="zh-CN" altLang="en-US"/>
            </a:fld>
            <a:endParaRPr lang="zh-CN" altLang="en-US"/>
          </a:p>
        </p:txBody>
      </p:sp>
      <p:sp>
        <p:nvSpPr>
          <p:cNvPr id="4" name="页脚占位符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eaLnBrk="0" hangingPunct="0">
              <a:defRPr sz="1200">
                <a:latin typeface="Arial" panose="020B0604020202020204" pitchFamily="34" charset="0"/>
              </a:defRPr>
            </a:lvl1pPr>
          </a:lstStyle>
          <a:p>
            <a:pPr>
              <a:defRPr/>
            </a:pPr>
            <a:endParaRPr lang="zh-CN" altLang="en-US"/>
          </a:p>
        </p:txBody>
      </p:sp>
      <p:sp>
        <p:nvSpPr>
          <p:cNvPr id="5" name="灯片编号占位符 4"/>
          <p:cNvSpPr>
            <a:spLocks noGrp="1"/>
          </p:cNvSpPr>
          <p:nvPr>
            <p:ph type="sldNum" sz="quarter" idx="3"/>
          </p:nvPr>
        </p:nvSpPr>
        <p:spPr>
          <a:xfrm>
            <a:off x="5180013" y="6513513"/>
            <a:ext cx="3962400" cy="344487"/>
          </a:xfrm>
          <a:prstGeom prst="rect">
            <a:avLst/>
          </a:prstGeom>
        </p:spPr>
        <p:txBody>
          <a:bodyPr vert="horz" wrap="square" lIns="91440" tIns="45720" rIns="91440" bIns="45720" numCol="1" anchor="b" anchorCtr="0" compatLnSpc="1"/>
          <a:lstStyle>
            <a:lvl1pPr algn="r" eaLnBrk="0" hangingPunct="0">
              <a:defRPr sz="1200">
                <a:latin typeface="Arial" panose="020B0604020202020204" pitchFamily="34" charset="0"/>
              </a:defRPr>
            </a:lvl1pPr>
          </a:lstStyle>
          <a:p>
            <a:pPr>
              <a:defRPr/>
            </a:pPr>
            <a:fld id="{3DFCD13C-B2DE-43C0-8768-149884F283BF}"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170" name="页眉占位符 1"/>
          <p:cNvSpPr>
            <a:spLocks noGrp="1" noChangeArrowheads="1"/>
          </p:cNvSpPr>
          <p:nvPr>
            <p:ph type="hdr" sz="quarter"/>
          </p:nvPr>
        </p:nvSpPr>
        <p:spPr bwMode="auto">
          <a:xfrm>
            <a:off x="0" y="0"/>
            <a:ext cx="3962400" cy="344488"/>
          </a:xfrm>
          <a:prstGeom prst="rect">
            <a:avLst/>
          </a:prstGeom>
          <a:noFill/>
          <a:ln>
            <a:noFill/>
          </a:ln>
        </p:spPr>
        <p:txBody>
          <a:bodyPr vert="horz" wrap="square" lIns="91440" tIns="45720" rIns="91440" bIns="45720" numCol="1" anchor="t" anchorCtr="0" compatLnSpc="1"/>
          <a:lstStyle>
            <a:lvl1pPr eaLnBrk="1" hangingPunct="1">
              <a:buFont typeface="Arial" panose="020B0604020202020204" pitchFamily="34" charset="0"/>
              <a:buNone/>
              <a:defRPr sz="1200">
                <a:latin typeface="Calibri" panose="020F0502020204030204" pitchFamily="34" charset="0"/>
                <a:ea typeface="宋体" panose="02010600030101010101" pitchFamily="2" charset="-122"/>
              </a:defRPr>
            </a:lvl1pPr>
          </a:lstStyle>
          <a:p>
            <a:pPr>
              <a:defRPr/>
            </a:pPr>
            <a:endParaRPr lang="zh-CN" altLang="en-US"/>
          </a:p>
        </p:txBody>
      </p:sp>
      <p:sp>
        <p:nvSpPr>
          <p:cNvPr id="7171" name="日期占位符 2"/>
          <p:cNvSpPr>
            <a:spLocks noGrp="1" noChangeArrowheads="1"/>
          </p:cNvSpPr>
          <p:nvPr>
            <p:ph type="dt" idx="1"/>
          </p:nvPr>
        </p:nvSpPr>
        <p:spPr bwMode="auto">
          <a:xfrm>
            <a:off x="5180013" y="0"/>
            <a:ext cx="3962400" cy="344488"/>
          </a:xfrm>
          <a:prstGeom prst="rect">
            <a:avLst/>
          </a:prstGeom>
          <a:noFill/>
          <a:ln>
            <a:noFill/>
          </a:ln>
        </p:spPr>
        <p:txBody>
          <a:bodyPr vert="horz" wrap="square" lIns="91440" tIns="45720" rIns="91440" bIns="45720" numCol="1" anchor="t" anchorCtr="0" compatLnSpc="1"/>
          <a:lstStyle>
            <a:lvl1pPr algn="r" eaLnBrk="1" hangingPunct="1">
              <a:buFont typeface="Arial" panose="020B0604020202020204" pitchFamily="34" charset="0"/>
              <a:buNone/>
              <a:defRPr sz="1200">
                <a:latin typeface="Calibri" panose="020F0502020204030204" pitchFamily="34" charset="0"/>
                <a:ea typeface="宋体" panose="02010600030101010101" pitchFamily="2" charset="-122"/>
              </a:defRPr>
            </a:lvl1pPr>
          </a:lstStyle>
          <a:p>
            <a:pPr>
              <a:defRPr/>
            </a:pPr>
            <a:fld id="{C25A7A39-5641-438A-82C4-3460F71E94A5}" type="datetimeFigureOut">
              <a:rPr lang="zh-CN" altLang="en-US"/>
            </a:fld>
            <a:endParaRPr lang="zh-CN" altLang="en-US"/>
          </a:p>
        </p:txBody>
      </p:sp>
      <p:sp>
        <p:nvSpPr>
          <p:cNvPr id="76804" name="幻灯片图像占位符 3"/>
          <p:cNvSpPr>
            <a:spLocks noGrp="1" noRot="1" noChangeAspect="1" noChangeArrowheads="1"/>
          </p:cNvSpPr>
          <p:nvPr>
            <p:ph type="sldImg" idx="2"/>
          </p:nvPr>
        </p:nvSpPr>
        <p:spPr bwMode="auto">
          <a:xfrm>
            <a:off x="2514600" y="857250"/>
            <a:ext cx="4114800" cy="2314575"/>
          </a:xfrm>
          <a:prstGeom prst="rect">
            <a:avLst/>
          </a:prstGeom>
          <a:noFill/>
          <a:ln w="9525">
            <a:noFill/>
            <a:miter lim="800000"/>
          </a:ln>
        </p:spPr>
      </p:sp>
      <p:sp>
        <p:nvSpPr>
          <p:cNvPr id="7173" name="备注占位符 4"/>
          <p:cNvSpPr>
            <a:spLocks noGrp="1" noChangeArrowheads="1"/>
          </p:cNvSpPr>
          <p:nvPr>
            <p:ph type="body" sz="quarter" idx="3"/>
          </p:nvPr>
        </p:nvSpPr>
        <p:spPr bwMode="auto">
          <a:xfrm>
            <a:off x="914400" y="3300413"/>
            <a:ext cx="7315200" cy="2700337"/>
          </a:xfrm>
          <a:prstGeom prst="rect">
            <a:avLst/>
          </a:prstGeom>
          <a:noFill/>
          <a:ln>
            <a:noFill/>
          </a:ln>
        </p:spPr>
        <p:txBody>
          <a:bodyPr vert="horz" wrap="square" lIns="91440" tIns="45720" rIns="91440" bIns="45720" numCol="1" anchor="ctr"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7174" name="页脚占位符 5"/>
          <p:cNvSpPr>
            <a:spLocks noGrp="1" noChangeArrowheads="1"/>
          </p:cNvSpPr>
          <p:nvPr>
            <p:ph type="ftr" sz="quarter" idx="4"/>
          </p:nvPr>
        </p:nvSpPr>
        <p:spPr bwMode="auto">
          <a:xfrm>
            <a:off x="0" y="6513513"/>
            <a:ext cx="3962400" cy="344487"/>
          </a:xfrm>
          <a:prstGeom prst="rect">
            <a:avLst/>
          </a:prstGeom>
          <a:noFill/>
          <a:ln>
            <a:noFill/>
          </a:ln>
        </p:spPr>
        <p:txBody>
          <a:bodyPr vert="horz" wrap="square" lIns="91440" tIns="45720" rIns="91440" bIns="45720" numCol="1" anchor="b" anchorCtr="0" compatLnSpc="1"/>
          <a:lstStyle>
            <a:lvl1pPr eaLnBrk="1" hangingPunct="1">
              <a:buFont typeface="Arial" panose="020B0604020202020204" pitchFamily="34" charset="0"/>
              <a:buNone/>
              <a:defRPr sz="1200">
                <a:latin typeface="Calibri" panose="020F0502020204030204" pitchFamily="34" charset="0"/>
                <a:ea typeface="宋体" panose="02010600030101010101" pitchFamily="2" charset="-122"/>
              </a:defRPr>
            </a:lvl1pPr>
          </a:lstStyle>
          <a:p>
            <a:pPr>
              <a:defRPr/>
            </a:pPr>
            <a:endParaRPr lang="zh-CN" altLang="en-US"/>
          </a:p>
        </p:txBody>
      </p:sp>
      <p:sp>
        <p:nvSpPr>
          <p:cNvPr id="7175" name="灯片编号占位符 6"/>
          <p:cNvSpPr>
            <a:spLocks noGrp="1" noChangeArrowheads="1"/>
          </p:cNvSpPr>
          <p:nvPr>
            <p:ph type="sldNum" sz="quarter" idx="5"/>
          </p:nvPr>
        </p:nvSpPr>
        <p:spPr bwMode="auto">
          <a:xfrm>
            <a:off x="5180013" y="6513513"/>
            <a:ext cx="3962400" cy="344487"/>
          </a:xfrm>
          <a:prstGeom prst="rect">
            <a:avLst/>
          </a:prstGeom>
          <a:noFill/>
          <a:ln>
            <a:noFill/>
          </a:ln>
        </p:spPr>
        <p:txBody>
          <a:bodyPr vert="horz" wrap="square" lIns="91440" tIns="45720" rIns="91440" bIns="45720" numCol="1" anchor="b" anchorCtr="0" compatLnSpc="1"/>
          <a:lstStyle>
            <a:lvl1pPr algn="r" eaLnBrk="1" hangingPunct="1">
              <a:buFont typeface="Arial" panose="020B0604020202020204" pitchFamily="34" charset="0"/>
              <a:buNone/>
              <a:defRPr sz="1200">
                <a:latin typeface="Calibri" panose="020F0502020204030204" pitchFamily="34" charset="0"/>
                <a:ea typeface="宋体" panose="02010600030101010101" pitchFamily="2" charset="-122"/>
              </a:defRPr>
            </a:lvl1pPr>
          </a:lstStyle>
          <a:p>
            <a:pPr>
              <a:defRPr/>
            </a:pPr>
            <a:fld id="{0EE7B0E5-AE10-4253-8BF5-64E19F7F588D}"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幻灯片图像占位符 1"/>
          <p:cNvSpPr>
            <a:spLocks noGrp="1" noRot="1" noChangeAspect="1"/>
          </p:cNvSpPr>
          <p:nvPr>
            <p:ph type="sldImg"/>
          </p:nvPr>
        </p:nvSpPr>
        <p:spPr/>
      </p:sp>
      <p:sp>
        <p:nvSpPr>
          <p:cNvPr id="79874" name="备注占位符 2"/>
          <p:cNvSpPr>
            <a:spLocks noGrp="1"/>
          </p:cNvSpPr>
          <p:nvPr>
            <p:ph type="body" idx="1"/>
          </p:nvPr>
        </p:nvSpPr>
        <p:spPr>
          <a:noFill/>
        </p:spPr>
        <p:txBody>
          <a:bodyPr/>
          <a:lstStyle/>
          <a:p>
            <a:endParaRPr lang="zh-CN" altLang="en-US" dirty="0">
              <a:ea typeface="宋体" panose="02010600030101010101" pitchFamily="2" charset="-122"/>
            </a:endParaRPr>
          </a:p>
        </p:txBody>
      </p:sp>
      <p:sp>
        <p:nvSpPr>
          <p:cNvPr id="79875" name="灯片编号占位符 3"/>
          <p:cNvSpPr>
            <a:spLocks noGrp="1"/>
          </p:cNvSpPr>
          <p:nvPr>
            <p:ph type="sldNum" sz="quarter" idx="5"/>
          </p:nvPr>
        </p:nvSpPr>
        <p:spPr>
          <a:noFill/>
          <a:ln>
            <a:miter lim="800000"/>
          </a:ln>
        </p:spPr>
        <p:txBody>
          <a:bodyPr/>
          <a:lstStyle/>
          <a:p>
            <a:pPr>
              <a:buFont typeface="Arial" panose="020B0604020202020204" pitchFamily="34" charset="0"/>
              <a:buNone/>
            </a:pPr>
            <a:fld id="{C9225BFC-8AD1-4122-B507-99C9C5A6319E}" type="slidenum">
              <a:rPr lang="zh-CN" altLang="en-US" smtClean="0">
                <a:ea typeface="宋体" panose="02010600030101010101" pitchFamily="2" charset="-122"/>
              </a:rPr>
            </a:fld>
            <a:endParaRPr lang="zh-CN" altLang="en-US">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EE7B0E5-AE10-4253-8BF5-64E19F7F588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EE7B0E5-AE10-4253-8BF5-64E19F7F588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EE7B0E5-AE10-4253-8BF5-64E19F7F588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latinLnBrk="0" hangingPunct="1">
              <a:lnSpc>
                <a:spcPct val="200000"/>
              </a:lnSpc>
            </a:pPr>
            <a:r>
              <a:rPr lang="zh-CN" altLang="zh-CN" sz="1200" kern="1200" dirty="0">
                <a:solidFill>
                  <a:schemeClr val="tx1"/>
                </a:solidFill>
                <a:latin typeface="+mn-ea"/>
                <a:ea typeface="宋体" panose="02010600030101010101" pitchFamily="2" charset="-122"/>
                <a:cs typeface="+mn-cs"/>
              </a:rPr>
              <a:t>农业用水粗放，农田灌溉水有效利用系数仅为</a:t>
            </a:r>
            <a:r>
              <a:rPr lang="en-US" altLang="zh-CN" sz="1200" kern="1200" dirty="0">
                <a:solidFill>
                  <a:schemeClr val="tx1"/>
                </a:solidFill>
                <a:latin typeface="+mn-ea"/>
                <a:ea typeface="宋体" panose="02010600030101010101" pitchFamily="2" charset="-122"/>
                <a:cs typeface="+mn-cs"/>
              </a:rPr>
              <a:t>0.54</a:t>
            </a:r>
            <a:r>
              <a:rPr lang="zh-CN" altLang="zh-CN" sz="1200" kern="1200" dirty="0">
                <a:solidFill>
                  <a:schemeClr val="tx1"/>
                </a:solidFill>
                <a:latin typeface="+mn-ea"/>
                <a:ea typeface="宋体" panose="02010600030101010101" pitchFamily="2" charset="-122"/>
                <a:cs typeface="+mn-cs"/>
              </a:rPr>
              <a:t>，与世界先进水平</a:t>
            </a:r>
            <a:r>
              <a:rPr lang="en-US" altLang="zh-CN" sz="1200" kern="1200" dirty="0">
                <a:solidFill>
                  <a:schemeClr val="tx1"/>
                </a:solidFill>
                <a:latin typeface="+mn-ea"/>
                <a:ea typeface="宋体" panose="02010600030101010101" pitchFamily="2" charset="-122"/>
                <a:cs typeface="+mn-cs"/>
              </a:rPr>
              <a:t>0.7</a:t>
            </a:r>
            <a:r>
              <a:rPr lang="zh-CN" altLang="zh-CN" sz="1200" kern="1200" dirty="0">
                <a:solidFill>
                  <a:schemeClr val="tx1"/>
                </a:solidFill>
                <a:latin typeface="+mn-ea"/>
                <a:ea typeface="宋体" panose="02010600030101010101" pitchFamily="2" charset="-122"/>
                <a:cs typeface="+mn-cs"/>
              </a:rPr>
              <a:t>至</a:t>
            </a:r>
            <a:r>
              <a:rPr lang="en-US" altLang="zh-CN" sz="1200" kern="1200" dirty="0">
                <a:solidFill>
                  <a:schemeClr val="tx1"/>
                </a:solidFill>
                <a:latin typeface="+mn-ea"/>
                <a:ea typeface="宋体" panose="02010600030101010101" pitchFamily="2" charset="-122"/>
                <a:cs typeface="+mn-cs"/>
              </a:rPr>
              <a:t>0.8</a:t>
            </a:r>
            <a:r>
              <a:rPr lang="zh-CN" altLang="zh-CN" sz="1200" kern="1200" dirty="0">
                <a:solidFill>
                  <a:schemeClr val="tx1"/>
                </a:solidFill>
                <a:latin typeface="+mn-ea"/>
                <a:ea typeface="宋体" panose="02010600030101010101" pitchFamily="2" charset="-122"/>
                <a:cs typeface="+mn-cs"/>
              </a:rPr>
              <a:t>有较大差距；</a:t>
            </a:r>
            <a:endParaRPr lang="zh-CN" altLang="zh-CN" sz="1200" kern="1200" dirty="0">
              <a:solidFill>
                <a:schemeClr val="tx1"/>
              </a:solidFill>
              <a:latin typeface="+mn-ea"/>
              <a:ea typeface="宋体" panose="02010600030101010101" pitchFamily="2" charset="-122"/>
              <a:cs typeface="+mn-cs"/>
            </a:endParaRPr>
          </a:p>
          <a:p>
            <a:pPr eaLnBrk="1" latinLnBrk="0" hangingPunct="1">
              <a:lnSpc>
                <a:spcPct val="200000"/>
              </a:lnSpc>
            </a:pPr>
            <a:r>
              <a:rPr lang="zh-CN" altLang="zh-CN" sz="1200" kern="1200" dirty="0">
                <a:solidFill>
                  <a:schemeClr val="tx1"/>
                </a:solidFill>
                <a:latin typeface="+mn-ea"/>
                <a:ea typeface="宋体" panose="02010600030101010101" pitchFamily="2" charset="-122"/>
                <a:cs typeface="+mn-cs"/>
              </a:rPr>
              <a:t>      全国万元工业增加值用水量</a:t>
            </a:r>
            <a:r>
              <a:rPr lang="en-US" altLang="zh-CN" sz="1200" kern="1200" dirty="0">
                <a:solidFill>
                  <a:schemeClr val="tx1"/>
                </a:solidFill>
                <a:latin typeface="+mn-ea"/>
                <a:ea typeface="宋体" panose="02010600030101010101" pitchFamily="2" charset="-122"/>
                <a:cs typeface="+mn-cs"/>
              </a:rPr>
              <a:t>45.6</a:t>
            </a:r>
            <a:r>
              <a:rPr lang="zh-CN" altLang="zh-CN" sz="1200" kern="1200" dirty="0">
                <a:solidFill>
                  <a:schemeClr val="tx1"/>
                </a:solidFill>
                <a:latin typeface="+mn-ea"/>
                <a:ea typeface="宋体" panose="02010600030101010101" pitchFamily="2" charset="-122"/>
                <a:cs typeface="+mn-cs"/>
              </a:rPr>
              <a:t>立方米，是世界先进水平的两倍；    </a:t>
            </a:r>
            <a:endParaRPr lang="zh-CN" altLang="zh-CN" sz="1200" kern="1200" dirty="0">
              <a:solidFill>
                <a:schemeClr val="tx1"/>
              </a:solidFill>
              <a:latin typeface="+mn-ea"/>
              <a:ea typeface="宋体" panose="02010600030101010101" pitchFamily="2" charset="-122"/>
              <a:cs typeface="+mn-cs"/>
            </a:endParaRPr>
          </a:p>
          <a:p>
            <a:pPr eaLnBrk="1" latinLnBrk="0" hangingPunct="1">
              <a:lnSpc>
                <a:spcPct val="200000"/>
              </a:lnSpc>
            </a:pPr>
            <a:r>
              <a:rPr lang="en-US" altLang="zh-CN" sz="1200" kern="1200" dirty="0">
                <a:solidFill>
                  <a:schemeClr val="tx1"/>
                </a:solidFill>
                <a:latin typeface="+mn-ea"/>
                <a:ea typeface="宋体" panose="02010600030101010101" pitchFamily="2" charset="-122"/>
                <a:cs typeface="+mn-cs"/>
              </a:rPr>
              <a:t>      </a:t>
            </a:r>
            <a:r>
              <a:rPr lang="zh-CN" altLang="zh-CN" sz="1200" kern="1200" dirty="0">
                <a:solidFill>
                  <a:schemeClr val="tx1"/>
                </a:solidFill>
                <a:latin typeface="+mn-ea"/>
                <a:ea typeface="宋体" panose="02010600030101010101" pitchFamily="2" charset="-122"/>
                <a:cs typeface="+mn-cs"/>
              </a:rPr>
              <a:t>非常规水资源利用量占总用水量的比例仅为</a:t>
            </a:r>
            <a:r>
              <a:rPr lang="en-US" altLang="zh-CN" sz="1200" kern="1200" dirty="0">
                <a:solidFill>
                  <a:schemeClr val="tx1"/>
                </a:solidFill>
                <a:latin typeface="+mn-ea"/>
                <a:ea typeface="宋体" panose="02010600030101010101" pitchFamily="2" charset="-122"/>
                <a:cs typeface="+mn-cs"/>
              </a:rPr>
              <a:t>1.2%</a:t>
            </a:r>
            <a:r>
              <a:rPr lang="zh-CN" altLang="zh-CN" sz="1200" kern="1200" dirty="0">
                <a:solidFill>
                  <a:schemeClr val="tx1"/>
                </a:solidFill>
                <a:latin typeface="+mn-ea"/>
                <a:ea typeface="宋体" panose="02010600030101010101" pitchFamily="2" charset="-122"/>
                <a:cs typeface="+mn-cs"/>
              </a:rPr>
              <a:t>，与新加坡、以色列等国家相比差距较大。</a:t>
            </a:r>
            <a:endParaRPr lang="zh-CN" altLang="zh-CN" sz="1200" kern="1200" dirty="0">
              <a:solidFill>
                <a:schemeClr val="tx1"/>
              </a:solidFill>
              <a:latin typeface="+mn-ea"/>
              <a:ea typeface="宋体" panose="02010600030101010101" pitchFamily="2" charset="-122"/>
              <a:cs typeface="+mn-cs"/>
            </a:endParaRPr>
          </a:p>
          <a:p>
            <a:pPr eaLnBrk="1" latinLnBrk="0" hangingPunct="1">
              <a:lnSpc>
                <a:spcPct val="200000"/>
              </a:lnSpc>
            </a:pPr>
            <a:r>
              <a:rPr lang="zh-CN" altLang="zh-CN" sz="1200" kern="1200" dirty="0">
                <a:solidFill>
                  <a:schemeClr val="tx1"/>
                </a:solidFill>
                <a:latin typeface="+mn-ea"/>
                <a:ea typeface="宋体" panose="02010600030101010101" pitchFamily="2" charset="-122"/>
                <a:cs typeface="+mn-cs"/>
              </a:rPr>
              <a:t>      发达国家每万美元</a:t>
            </a:r>
            <a:r>
              <a:rPr lang="en-US" altLang="zh-CN" sz="1200" kern="1200" dirty="0">
                <a:solidFill>
                  <a:schemeClr val="tx1"/>
                </a:solidFill>
                <a:latin typeface="+mn-ea"/>
                <a:ea typeface="宋体" panose="02010600030101010101" pitchFamily="2" charset="-122"/>
                <a:cs typeface="+mn-cs"/>
              </a:rPr>
              <a:t>GDP</a:t>
            </a:r>
            <a:r>
              <a:rPr lang="zh-CN" altLang="zh-CN" sz="1200" kern="1200" dirty="0">
                <a:solidFill>
                  <a:schemeClr val="tx1"/>
                </a:solidFill>
                <a:latin typeface="+mn-ea"/>
                <a:ea typeface="宋体" panose="02010600030101010101" pitchFamily="2" charset="-122"/>
                <a:cs typeface="+mn-cs"/>
              </a:rPr>
              <a:t>用水量基本在</a:t>
            </a:r>
            <a:r>
              <a:rPr lang="en-US" altLang="zh-CN" sz="1200" kern="1200" dirty="0">
                <a:solidFill>
                  <a:schemeClr val="tx1"/>
                </a:solidFill>
                <a:latin typeface="+mn-ea"/>
                <a:ea typeface="宋体" panose="02010600030101010101" pitchFamily="2" charset="-122"/>
                <a:cs typeface="+mn-cs"/>
              </a:rPr>
              <a:t>300</a:t>
            </a:r>
            <a:r>
              <a:rPr lang="zh-CN" altLang="zh-CN" sz="1200" kern="1200" dirty="0">
                <a:solidFill>
                  <a:schemeClr val="tx1"/>
                </a:solidFill>
                <a:latin typeface="+mn-ea"/>
                <a:ea typeface="宋体" panose="02010600030101010101" pitchFamily="2" charset="-122"/>
                <a:cs typeface="+mn-cs"/>
              </a:rPr>
              <a:t>立方米以下，而我国</a:t>
            </a:r>
            <a:r>
              <a:rPr lang="en-US" altLang="zh-CN" sz="1200" kern="1200" dirty="0">
                <a:solidFill>
                  <a:schemeClr val="tx1"/>
                </a:solidFill>
                <a:latin typeface="+mn-ea"/>
                <a:ea typeface="宋体" panose="02010600030101010101" pitchFamily="2" charset="-122"/>
                <a:cs typeface="+mn-cs"/>
              </a:rPr>
              <a:t>2017</a:t>
            </a:r>
            <a:r>
              <a:rPr lang="zh-CN" altLang="zh-CN" sz="1200" kern="1200" dirty="0">
                <a:solidFill>
                  <a:schemeClr val="tx1"/>
                </a:solidFill>
                <a:latin typeface="+mn-ea"/>
                <a:ea typeface="宋体" panose="02010600030101010101" pitchFamily="2" charset="-122"/>
                <a:cs typeface="+mn-cs"/>
              </a:rPr>
              <a:t>年每万美元</a:t>
            </a:r>
            <a:r>
              <a:rPr lang="en-US" altLang="zh-CN" sz="1200" kern="1200" dirty="0">
                <a:solidFill>
                  <a:schemeClr val="tx1"/>
                </a:solidFill>
                <a:latin typeface="+mn-ea"/>
                <a:ea typeface="宋体" panose="02010600030101010101" pitchFamily="2" charset="-122"/>
                <a:cs typeface="+mn-cs"/>
              </a:rPr>
              <a:t>GDP</a:t>
            </a:r>
            <a:r>
              <a:rPr lang="zh-CN" altLang="zh-CN" sz="1200" kern="1200" dirty="0">
                <a:solidFill>
                  <a:schemeClr val="tx1"/>
                </a:solidFill>
                <a:latin typeface="+mn-ea"/>
                <a:ea typeface="宋体" panose="02010600030101010101" pitchFamily="2" charset="-122"/>
                <a:cs typeface="+mn-cs"/>
              </a:rPr>
              <a:t>用水量约为</a:t>
            </a:r>
            <a:r>
              <a:rPr lang="en-US" altLang="zh-CN" sz="1200" kern="1200" dirty="0">
                <a:solidFill>
                  <a:schemeClr val="tx1"/>
                </a:solidFill>
                <a:latin typeface="+mn-ea"/>
                <a:ea typeface="宋体" panose="02010600030101010101" pitchFamily="2" charset="-122"/>
                <a:cs typeface="+mn-cs"/>
              </a:rPr>
              <a:t>500</a:t>
            </a:r>
            <a:r>
              <a:rPr lang="zh-CN" altLang="zh-CN" sz="1200" kern="1200" dirty="0">
                <a:solidFill>
                  <a:schemeClr val="tx1"/>
                </a:solidFill>
                <a:latin typeface="+mn-ea"/>
                <a:ea typeface="宋体" panose="02010600030101010101" pitchFamily="2" charset="-122"/>
                <a:cs typeface="+mn-cs"/>
              </a:rPr>
              <a:t>立方米，节水潜力还有很大空间。</a:t>
            </a:r>
            <a:endParaRPr lang="zh-CN" altLang="zh-CN" sz="1200" kern="1200" dirty="0">
              <a:solidFill>
                <a:schemeClr val="tx1"/>
              </a:solidFill>
              <a:latin typeface="+mn-ea"/>
              <a:ea typeface="宋体" panose="02010600030101010101" pitchFamily="2" charset="-122"/>
              <a:cs typeface="+mn-cs"/>
            </a:endParaRPr>
          </a:p>
          <a:p>
            <a:r>
              <a:rPr lang="en-US" altLang="zh-CN" sz="1600" b="1" dirty="0">
                <a:sym typeface="+mn-ea"/>
              </a:rPr>
              <a:t>3</a:t>
            </a:r>
            <a:r>
              <a:rPr lang="zh-CN" altLang="en-US" sz="1600" b="1" dirty="0">
                <a:sym typeface="+mn-ea"/>
              </a:rPr>
              <a:t>、水资源时空分布不均衡</a:t>
            </a:r>
            <a:endParaRPr lang="zh-CN" altLang="en-US" sz="1600" dirty="0">
              <a:sym typeface="+mn-ea"/>
            </a:endParaRPr>
          </a:p>
          <a:p>
            <a:endParaRPr lang="zh-CN" altLang="en-US" sz="1050" dirty="0">
              <a:sym typeface="+mn-ea"/>
            </a:endParaRPr>
          </a:p>
          <a:p>
            <a:pPr>
              <a:lnSpc>
                <a:spcPts val="4500"/>
              </a:lnSpc>
            </a:pPr>
            <a:r>
              <a:rPr lang="zh-CN" altLang="en-US" sz="1400" kern="1200" dirty="0">
                <a:solidFill>
                  <a:schemeClr val="tx1"/>
                </a:solidFill>
                <a:latin typeface="+mn-ea"/>
                <a:ea typeface="宋体" panose="02010600030101010101" pitchFamily="2" charset="-122"/>
                <a:cs typeface="+mn-cs"/>
                <a:sym typeface="+mn-ea"/>
              </a:rPr>
              <a:t>    </a:t>
            </a:r>
            <a:r>
              <a:rPr lang="zh-CN" altLang="en-US" sz="1200" kern="1200" dirty="0">
                <a:solidFill>
                  <a:schemeClr val="tx1"/>
                </a:solidFill>
                <a:latin typeface="+mn-ea"/>
                <a:ea typeface="宋体" panose="02010600030101010101" pitchFamily="2" charset="-122"/>
                <a:cs typeface="+mn-cs"/>
                <a:sym typeface="+mn-ea"/>
              </a:rPr>
              <a:t>我国水资源</a:t>
            </a:r>
            <a:r>
              <a:rPr lang="zh-CN" altLang="en-US" sz="1200" kern="1200" dirty="0">
                <a:solidFill>
                  <a:schemeClr val="tx1"/>
                </a:solidFill>
                <a:latin typeface="+mn-ea"/>
                <a:ea typeface="宋体" panose="02010600030101010101" pitchFamily="2" charset="-122"/>
                <a:cs typeface="+mn-cs"/>
              </a:rPr>
              <a:t>时间分布特点：夏秋多，冬春少，且年际变化大。</a:t>
            </a:r>
            <a:endParaRPr lang="en-US" altLang="zh-CN" sz="1200" kern="1200" dirty="0">
              <a:solidFill>
                <a:schemeClr val="tx1"/>
              </a:solidFill>
              <a:latin typeface="+mn-ea"/>
              <a:ea typeface="宋体" panose="02010600030101010101" pitchFamily="2" charset="-122"/>
              <a:cs typeface="+mn-cs"/>
              <a:sym typeface="+mn-ea"/>
            </a:endParaRPr>
          </a:p>
          <a:p>
            <a:pPr eaLnBrk="1" latinLnBrk="0" hangingPunct="1">
              <a:lnSpc>
                <a:spcPts val="4500"/>
              </a:lnSpc>
            </a:pPr>
            <a:r>
              <a:rPr lang="zh-CN" altLang="en-US" sz="1200" kern="1200" dirty="0">
                <a:solidFill>
                  <a:schemeClr val="tx1"/>
                </a:solidFill>
                <a:latin typeface="+mn-ea"/>
                <a:ea typeface="宋体" panose="02010600030101010101" pitchFamily="2" charset="-122"/>
                <a:cs typeface="+mn-cs"/>
                <a:sym typeface="+mn-ea"/>
              </a:rPr>
              <a:t>     我国水资源地区分布特点：东多西少，南多北少；全国水资源80%分布在长江流域及其以南地区，人均水资源量3490立方米，亩均水资源量4300立方米，属于人多、地少，经济发达，水资源相对丰富的地区。长江流域以北广大地区的水资源量仅占全国14.7%，人均水资源量770立方米，亩均约471立方米，属于人多、地多，经济相对发达，水资源短缺的地区，其中黄淮海流域水资源短缺尤其突出。</a:t>
            </a:r>
            <a:endParaRPr lang="zh-CN" altLang="en-US" sz="1200" kern="1200" dirty="0">
              <a:solidFill>
                <a:schemeClr val="tx1"/>
              </a:solidFill>
              <a:latin typeface="+mn-ea"/>
              <a:ea typeface="宋体" panose="02010600030101010101" pitchFamily="2" charset="-122"/>
              <a:cs typeface="+mn-cs"/>
              <a:sym typeface="+mn-ea"/>
            </a:endParaRPr>
          </a:p>
          <a:p>
            <a:pPr>
              <a:lnSpc>
                <a:spcPct val="150000"/>
              </a:lnSpc>
            </a:pPr>
            <a:r>
              <a:rPr lang="en-US" altLang="zh-CN" sz="1600" b="1" dirty="0">
                <a:ea typeface="+mj-lt"/>
                <a:cs typeface="+mj-lt"/>
              </a:rPr>
              <a:t>4.</a:t>
            </a:r>
            <a:r>
              <a:rPr lang="zh-CN" altLang="en-US" sz="1600" b="1" dirty="0">
                <a:ea typeface="+mj-lt"/>
                <a:cs typeface="+mj-lt"/>
              </a:rPr>
              <a:t>水问题严峻 </a:t>
            </a:r>
            <a:endParaRPr lang="en-US" altLang="zh-CN" sz="1600" b="1" dirty="0">
              <a:ea typeface="+mj-lt"/>
              <a:cs typeface="+mj-lt"/>
            </a:endParaRPr>
          </a:p>
          <a:p>
            <a:pPr>
              <a:lnSpc>
                <a:spcPct val="150000"/>
              </a:lnSpc>
            </a:pPr>
            <a:r>
              <a:rPr lang="zh-CN" altLang="en-US" sz="1600" b="1" dirty="0">
                <a:ea typeface="+mj-lt"/>
                <a:cs typeface="+mj-lt"/>
              </a:rPr>
              <a:t>水资源短缺、水生态损害、水环境污染</a:t>
            </a:r>
            <a:endParaRPr lang="en-US" altLang="zh-CN" sz="1600" b="1" dirty="0">
              <a:ea typeface="+mj-lt"/>
              <a:cs typeface="+mj-lt"/>
            </a:endParaRPr>
          </a:p>
          <a:p>
            <a:pPr>
              <a:lnSpc>
                <a:spcPct val="200000"/>
              </a:lnSpc>
            </a:pPr>
            <a:r>
              <a:rPr lang="en-US" altLang="zh-CN" sz="1400" kern="1200" dirty="0">
                <a:solidFill>
                  <a:schemeClr val="tx1"/>
                </a:solidFill>
                <a:latin typeface="+mn-ea"/>
                <a:ea typeface="宋体" panose="02010600030101010101" pitchFamily="2" charset="-122"/>
                <a:cs typeface="+mn-cs"/>
              </a:rPr>
              <a:t>       </a:t>
            </a:r>
            <a:r>
              <a:rPr lang="zh-CN" altLang="zh-CN" sz="1400" kern="1200" dirty="0">
                <a:solidFill>
                  <a:schemeClr val="tx1"/>
                </a:solidFill>
                <a:latin typeface="+mn-ea"/>
                <a:ea typeface="宋体" panose="02010600030101010101" pitchFamily="2" charset="-122"/>
                <a:cs typeface="+mn-cs"/>
              </a:rPr>
              <a:t>全国</a:t>
            </a:r>
            <a:r>
              <a:rPr lang="en-US" altLang="zh-CN" sz="1400" kern="1200" dirty="0">
                <a:solidFill>
                  <a:schemeClr val="tx1"/>
                </a:solidFill>
                <a:latin typeface="+mn-ea"/>
                <a:ea typeface="宋体" panose="02010600030101010101" pitchFamily="2" charset="-122"/>
                <a:cs typeface="+mn-cs"/>
              </a:rPr>
              <a:t>532</a:t>
            </a:r>
            <a:r>
              <a:rPr lang="zh-CN" altLang="en-US" sz="1400" kern="1200" dirty="0">
                <a:solidFill>
                  <a:schemeClr val="tx1"/>
                </a:solidFill>
                <a:latin typeface="+mn-ea"/>
                <a:ea typeface="宋体" panose="02010600030101010101" pitchFamily="2" charset="-122"/>
                <a:cs typeface="+mn-cs"/>
              </a:rPr>
              <a:t>条河流中，有</a:t>
            </a:r>
            <a:r>
              <a:rPr lang="en-US" altLang="zh-CN" sz="1400" kern="1200" dirty="0">
                <a:solidFill>
                  <a:schemeClr val="tx1"/>
                </a:solidFill>
                <a:latin typeface="+mn-ea"/>
                <a:ea typeface="宋体" panose="02010600030101010101" pitchFamily="2" charset="-122"/>
                <a:cs typeface="+mn-cs"/>
              </a:rPr>
              <a:t>436</a:t>
            </a:r>
            <a:r>
              <a:rPr lang="zh-CN" altLang="en-US" sz="1400" kern="1200" dirty="0">
                <a:solidFill>
                  <a:schemeClr val="tx1"/>
                </a:solidFill>
                <a:latin typeface="+mn-ea"/>
                <a:ea typeface="宋体" panose="02010600030101010101" pitchFamily="2" charset="-122"/>
                <a:cs typeface="+mn-cs"/>
              </a:rPr>
              <a:t>条受到不同程度的污染，</a:t>
            </a:r>
            <a:r>
              <a:rPr lang="zh-CN" altLang="zh-CN" sz="1400" kern="1200" dirty="0">
                <a:solidFill>
                  <a:schemeClr val="tx1"/>
                </a:solidFill>
                <a:latin typeface="+mn-ea"/>
                <a:ea typeface="宋体" panose="02010600030101010101" pitchFamily="2" charset="-122"/>
                <a:cs typeface="+mn-cs"/>
              </a:rPr>
              <a:t>主要江河水功能区水质达标率仅</a:t>
            </a:r>
            <a:r>
              <a:rPr lang="en-US" altLang="zh-CN" sz="1400" kern="1200" dirty="0">
                <a:solidFill>
                  <a:schemeClr val="tx1"/>
                </a:solidFill>
                <a:latin typeface="+mn-ea"/>
                <a:ea typeface="宋体" panose="02010600030101010101" pitchFamily="2" charset="-122"/>
                <a:cs typeface="+mn-cs"/>
              </a:rPr>
              <a:t>58.7%</a:t>
            </a:r>
            <a:r>
              <a:rPr lang="zh-CN" altLang="zh-CN" sz="1400" kern="1200" dirty="0">
                <a:solidFill>
                  <a:schemeClr val="tx1"/>
                </a:solidFill>
                <a:latin typeface="+mn-ea"/>
                <a:ea typeface="宋体" panose="02010600030101010101" pitchFamily="2" charset="-122"/>
                <a:cs typeface="+mn-cs"/>
              </a:rPr>
              <a:t>，监测评价的</a:t>
            </a:r>
            <a:r>
              <a:rPr lang="en-US" altLang="zh-CN" sz="1400" kern="1200" dirty="0">
                <a:solidFill>
                  <a:schemeClr val="tx1"/>
                </a:solidFill>
                <a:latin typeface="+mn-ea"/>
                <a:ea typeface="宋体" panose="02010600030101010101" pitchFamily="2" charset="-122"/>
                <a:cs typeface="+mn-cs"/>
              </a:rPr>
              <a:t>23.1%</a:t>
            </a:r>
            <a:r>
              <a:rPr lang="zh-CN" altLang="zh-CN" sz="1400" kern="1200" dirty="0">
                <a:solidFill>
                  <a:schemeClr val="tx1"/>
                </a:solidFill>
                <a:latin typeface="+mn-ea"/>
                <a:ea typeface="宋体" panose="02010600030101010101" pitchFamily="2" charset="-122"/>
                <a:cs typeface="+mn-cs"/>
              </a:rPr>
              <a:t>河道长度、</a:t>
            </a:r>
            <a:r>
              <a:rPr lang="en-US" altLang="zh-CN" sz="1400" kern="1200" dirty="0">
                <a:solidFill>
                  <a:schemeClr val="tx1"/>
                </a:solidFill>
                <a:latin typeface="+mn-ea"/>
                <a:ea typeface="宋体" panose="02010600030101010101" pitchFamily="2" charset="-122"/>
                <a:cs typeface="+mn-cs"/>
              </a:rPr>
              <a:t>76.3%</a:t>
            </a:r>
            <a:r>
              <a:rPr lang="zh-CN" altLang="zh-CN" sz="1400" kern="1200" dirty="0">
                <a:solidFill>
                  <a:schemeClr val="tx1"/>
                </a:solidFill>
                <a:latin typeface="+mn-ea"/>
                <a:ea typeface="宋体" panose="02010600030101010101" pitchFamily="2" charset="-122"/>
                <a:cs typeface="+mn-cs"/>
              </a:rPr>
              <a:t>湖泊面积劣于Ⅲ类。水质较差和极差的水质测站比例为</a:t>
            </a:r>
            <a:r>
              <a:rPr lang="en-US" altLang="zh-CN" sz="1400" kern="1200" dirty="0">
                <a:solidFill>
                  <a:schemeClr val="tx1"/>
                </a:solidFill>
                <a:latin typeface="+mn-ea"/>
                <a:ea typeface="宋体" panose="02010600030101010101" pitchFamily="2" charset="-122"/>
                <a:cs typeface="+mn-cs"/>
              </a:rPr>
              <a:t>76%</a:t>
            </a:r>
            <a:r>
              <a:rPr lang="zh-CN" altLang="zh-CN" sz="1400" kern="1200" dirty="0">
                <a:solidFill>
                  <a:schemeClr val="tx1"/>
                </a:solidFill>
                <a:latin typeface="+mn-ea"/>
                <a:ea typeface="宋体" panose="02010600030101010101" pitchFamily="2" charset="-122"/>
                <a:cs typeface="+mn-cs"/>
              </a:rPr>
              <a:t>，并由浅层向深层蔓延。</a:t>
            </a:r>
            <a:endParaRPr lang="en-US" altLang="zh-CN" sz="1400" kern="1200" dirty="0">
              <a:solidFill>
                <a:schemeClr val="tx1"/>
              </a:solidFill>
              <a:latin typeface="+mn-ea"/>
              <a:ea typeface="宋体" panose="02010600030101010101" pitchFamily="2" charset="-122"/>
              <a:cs typeface="+mn-cs"/>
            </a:endParaRPr>
          </a:p>
          <a:p>
            <a:pPr>
              <a:lnSpc>
                <a:spcPct val="200000"/>
              </a:lnSpc>
            </a:pPr>
            <a:r>
              <a:rPr lang="en-US" altLang="zh-CN" sz="1400" kern="1200" dirty="0">
                <a:solidFill>
                  <a:schemeClr val="tx1"/>
                </a:solidFill>
                <a:latin typeface="+mn-ea"/>
                <a:ea typeface="宋体" panose="02010600030101010101" pitchFamily="2" charset="-122"/>
                <a:cs typeface="+mn-cs"/>
              </a:rPr>
              <a:t>       600</a:t>
            </a:r>
            <a:r>
              <a:rPr lang="zh-CN" altLang="en-US" sz="1400" kern="1200" dirty="0">
                <a:solidFill>
                  <a:schemeClr val="tx1"/>
                </a:solidFill>
                <a:latin typeface="+mn-ea"/>
                <a:ea typeface="宋体" panose="02010600030101010101" pitchFamily="2" charset="-122"/>
                <a:cs typeface="+mn-cs"/>
              </a:rPr>
              <a:t>多个建制市中有</a:t>
            </a:r>
            <a:r>
              <a:rPr lang="en-US" altLang="zh-CN" sz="1400" kern="1200" dirty="0">
                <a:solidFill>
                  <a:schemeClr val="tx1"/>
                </a:solidFill>
                <a:latin typeface="+mn-ea"/>
                <a:ea typeface="宋体" panose="02010600030101010101" pitchFamily="2" charset="-122"/>
                <a:cs typeface="+mn-cs"/>
              </a:rPr>
              <a:t>400</a:t>
            </a:r>
            <a:r>
              <a:rPr lang="zh-CN" altLang="en-US" sz="1400" kern="1200" dirty="0">
                <a:solidFill>
                  <a:schemeClr val="tx1"/>
                </a:solidFill>
                <a:latin typeface="+mn-ea"/>
                <a:ea typeface="宋体" panose="02010600030101010101" pitchFamily="2" charset="-122"/>
                <a:cs typeface="+mn-cs"/>
              </a:rPr>
              <a:t>多个城市供水不足，其中严重缺水的城市</a:t>
            </a:r>
            <a:r>
              <a:rPr lang="en-US" altLang="zh-CN" sz="1400" kern="1200" dirty="0">
                <a:solidFill>
                  <a:schemeClr val="tx1"/>
                </a:solidFill>
                <a:latin typeface="+mn-ea"/>
                <a:ea typeface="宋体" panose="02010600030101010101" pitchFamily="2" charset="-122"/>
                <a:cs typeface="+mn-cs"/>
              </a:rPr>
              <a:t>110</a:t>
            </a:r>
            <a:r>
              <a:rPr lang="zh-CN" altLang="en-US" sz="1400" kern="1200" dirty="0">
                <a:solidFill>
                  <a:schemeClr val="tx1"/>
                </a:solidFill>
                <a:latin typeface="+mn-ea"/>
                <a:ea typeface="宋体" panose="02010600030101010101" pitchFamily="2" charset="-122"/>
                <a:cs typeface="+mn-cs"/>
              </a:rPr>
              <a:t>多个；全国</a:t>
            </a:r>
            <a:r>
              <a:rPr lang="en-US" altLang="zh-CN" sz="1400" kern="1200" dirty="0">
                <a:solidFill>
                  <a:schemeClr val="tx1"/>
                </a:solidFill>
                <a:latin typeface="+mn-ea"/>
                <a:ea typeface="宋体" panose="02010600030101010101" pitchFamily="2" charset="-122"/>
                <a:cs typeface="+mn-cs"/>
              </a:rPr>
              <a:t>90%</a:t>
            </a:r>
            <a:r>
              <a:rPr lang="zh-CN" altLang="en-US" sz="1400" kern="1200" dirty="0">
                <a:solidFill>
                  <a:schemeClr val="tx1"/>
                </a:solidFill>
                <a:latin typeface="+mn-ea"/>
                <a:ea typeface="宋体" panose="02010600030101010101" pitchFamily="2" charset="-122"/>
                <a:cs typeface="+mn-cs"/>
              </a:rPr>
              <a:t>以上的城市水域污染严重，有</a:t>
            </a:r>
            <a:r>
              <a:rPr lang="en-US" altLang="zh-CN" sz="1400" kern="1200" dirty="0">
                <a:solidFill>
                  <a:schemeClr val="tx1"/>
                </a:solidFill>
                <a:latin typeface="+mn-ea"/>
                <a:ea typeface="宋体" panose="02010600030101010101" pitchFamily="2" charset="-122"/>
                <a:cs typeface="+mn-cs"/>
              </a:rPr>
              <a:t>1.7</a:t>
            </a:r>
            <a:r>
              <a:rPr lang="zh-CN" altLang="en-US" sz="1400" kern="1200" dirty="0">
                <a:solidFill>
                  <a:schemeClr val="tx1"/>
                </a:solidFill>
                <a:latin typeface="+mn-ea"/>
                <a:ea typeface="宋体" panose="02010600030101010101" pitchFamily="2" charset="-122"/>
                <a:cs typeface="+mn-cs"/>
              </a:rPr>
              <a:t>亿人在饮用被有机物污染的水，有</a:t>
            </a:r>
            <a:r>
              <a:rPr lang="en-US" altLang="zh-CN" sz="1400" kern="1200" dirty="0">
                <a:solidFill>
                  <a:schemeClr val="tx1"/>
                </a:solidFill>
                <a:latin typeface="+mn-ea"/>
                <a:ea typeface="宋体" panose="02010600030101010101" pitchFamily="2" charset="-122"/>
                <a:cs typeface="+mn-cs"/>
              </a:rPr>
              <a:t>3</a:t>
            </a:r>
            <a:r>
              <a:rPr lang="zh-CN" altLang="en-US" sz="1400" kern="1200" dirty="0">
                <a:solidFill>
                  <a:schemeClr val="tx1"/>
                </a:solidFill>
                <a:latin typeface="+mn-ea"/>
                <a:ea typeface="宋体" panose="02010600030101010101" pitchFamily="2" charset="-122"/>
                <a:cs typeface="+mn-cs"/>
              </a:rPr>
              <a:t>亿城市居民面临水污染的问题。</a:t>
            </a:r>
            <a:r>
              <a:rPr lang="zh-CN" altLang="en-US" sz="1400" dirty="0">
                <a:sym typeface="+mn-ea"/>
              </a:rPr>
              <a:t>       </a:t>
            </a:r>
            <a:endParaRPr lang="zh-CN" altLang="en-US" sz="1400" dirty="0">
              <a:sym typeface="+mn-ea"/>
            </a:endParaRPr>
          </a:p>
          <a:p>
            <a:endParaRPr lang="zh-CN" altLang="en-US" dirty="0"/>
          </a:p>
        </p:txBody>
      </p:sp>
      <p:sp>
        <p:nvSpPr>
          <p:cNvPr id="4" name="灯片编号占位符 3"/>
          <p:cNvSpPr>
            <a:spLocks noGrp="1"/>
          </p:cNvSpPr>
          <p:nvPr>
            <p:ph type="sldNum" sz="quarter" idx="5"/>
          </p:nvPr>
        </p:nvSpPr>
        <p:spPr/>
        <p:txBody>
          <a:bodyPr/>
          <a:lstStyle/>
          <a:p>
            <a:pPr>
              <a:defRPr/>
            </a:pPr>
            <a:fld id="{0EE7B0E5-AE10-4253-8BF5-64E19F7F588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理念思路好：</a:t>
            </a:r>
            <a:r>
              <a:rPr lang="zh-CN" altLang="en-US" sz="1200" dirty="0">
                <a:latin typeface="微软雅黑" panose="020B0503020204020204" pitchFamily="34" charset="-122"/>
                <a:sym typeface="+mn-ea"/>
              </a:rPr>
              <a:t>该模式通过合同管理的方式由节水服务运营商集成运用先进适用节水技术，对特定项目进行节水技术改造，建立长效节水管理机制，共同分享节水效益实现各方共赢。是贯彻“节水优先、空间均衡、系统治理、两手发力”治水新思路的具体践行，是节水模式的中国创造和重大创新，是节水、节能、环保（达标）三项效益直接叠加，与生态保护及适应气候变化共同构成五项直接与间接累进。该模式适应市场经济规律，为建立和推广节水产业提供了具体途径，以一种强有力的市场向导方式促进节水服务产业化，进而达到利国利企利校的目标。</a:t>
            </a:r>
            <a:r>
              <a:rPr lang="zh-CN" altLang="en-US" sz="1200" dirty="0">
                <a:sym typeface="+mn-ea"/>
              </a:rPr>
              <a:t> </a:t>
            </a:r>
            <a:endParaRPr lang="en-US" altLang="zh-CN" sz="1200" dirty="0">
              <a:sym typeface="+mn-ea"/>
            </a:endParaRPr>
          </a:p>
          <a:p>
            <a:r>
              <a:rPr lang="en-US" altLang="zh-CN" sz="1200" dirty="0">
                <a:sym typeface="+mn-ea"/>
              </a:rPr>
              <a:t>2.</a:t>
            </a:r>
            <a:r>
              <a:rPr lang="zh-CN" altLang="en-US" sz="1200" dirty="0">
                <a:sym typeface="+mn-ea"/>
              </a:rPr>
              <a:t>经营机制好：</a:t>
            </a:r>
            <a:r>
              <a:rPr lang="zh-CN" altLang="en-US" sz="1200" dirty="0">
                <a:solidFill>
                  <a:srgbClr val="000000"/>
                </a:solidFill>
                <a:sym typeface="+mn-ea"/>
              </a:rPr>
              <a:t>　该模式是一种节水投资服务管理，通过节水公司分析诊断、项目设计、项目融资、设备采购，项目施工、运营管理、监测，以及第三方评估等全过程服务，不仅帮助节水单位解决项目资金障碍、节水新技术，新产品信息不对称障碍等问题，也通过购买了专业化的运营服务，解决了管理效率不高的问题，在节水单位“零”投资和“零”风险的前提下，确保稳定的节水效益和分享。</a:t>
            </a:r>
            <a:endParaRPr lang="en-US" altLang="zh-CN" sz="1200" dirty="0">
              <a:solidFill>
                <a:srgbClr val="000000"/>
              </a:solidFill>
              <a:sym typeface="+mn-ea"/>
            </a:endParaRPr>
          </a:p>
          <a:p>
            <a:r>
              <a:rPr lang="en-US" altLang="zh-CN" sz="1200" dirty="0">
                <a:solidFill>
                  <a:srgbClr val="000000"/>
                </a:solidFill>
                <a:sym typeface="+mn-ea"/>
              </a:rPr>
              <a:t>3.</a:t>
            </a:r>
            <a:r>
              <a:rPr lang="zh-CN" altLang="en-US" sz="1200" dirty="0">
                <a:solidFill>
                  <a:srgbClr val="000000"/>
                </a:solidFill>
                <a:sym typeface="+mn-ea"/>
              </a:rPr>
              <a:t>管理服务好：</a:t>
            </a:r>
            <a:r>
              <a:rPr lang="zh-CN" altLang="en-US" sz="1200" kern="1200" dirty="0">
                <a:solidFill>
                  <a:schemeClr val="tx1"/>
                </a:solidFill>
                <a:latin typeface="Calibri" panose="020F0502020204030204" pitchFamily="34" charset="0"/>
                <a:ea typeface="宋体" panose="02010600030101010101" pitchFamily="2" charset="-122"/>
                <a:cs typeface="+mn-cs"/>
                <a:sym typeface="+mn-ea"/>
              </a:rPr>
              <a:t>该模式通过职业化的人员，专业化的队伍，标准化的服务，社会化的运营，智能化的监管。将绩效工资与节水效益相结合，将微信、微博等新媒体方式与报修、监督相结合，打破了传统的管理模式，大大提高了维修的效率，也节省了人力、物力和精力。</a:t>
            </a:r>
            <a:endParaRPr lang="en-US" altLang="zh-CN" sz="1200" kern="1200" dirty="0">
              <a:solidFill>
                <a:schemeClr val="tx1"/>
              </a:solidFill>
              <a:latin typeface="Calibri" panose="020F0502020204030204" pitchFamily="34" charset="0"/>
              <a:ea typeface="宋体" panose="02010600030101010101" pitchFamily="2" charset="-122"/>
              <a:cs typeface="+mn-cs"/>
              <a:sym typeface="+mn-ea"/>
            </a:endParaRPr>
          </a:p>
          <a:p>
            <a:pPr algn="just" eaLnBrk="0">
              <a:lnSpc>
                <a:spcPct val="150000"/>
              </a:lnSpc>
            </a:pPr>
            <a:r>
              <a:rPr lang="en-US" altLang="zh-CN" sz="1200" kern="1200" dirty="0">
                <a:solidFill>
                  <a:schemeClr val="tx1"/>
                </a:solidFill>
                <a:latin typeface="Calibri" panose="020F0502020204030204" pitchFamily="34" charset="0"/>
                <a:ea typeface="宋体" panose="02010600030101010101" pitchFamily="2" charset="-122"/>
                <a:cs typeface="+mn-cs"/>
                <a:sym typeface="+mn-ea"/>
              </a:rPr>
              <a:t>4.</a:t>
            </a:r>
            <a:r>
              <a:rPr lang="zh-CN" altLang="en-US" sz="1200" kern="1200" dirty="0">
                <a:solidFill>
                  <a:schemeClr val="tx1"/>
                </a:solidFill>
                <a:latin typeface="Calibri" panose="020F0502020204030204" pitchFamily="34" charset="0"/>
                <a:ea typeface="宋体" panose="02010600030101010101" pitchFamily="2" charset="-122"/>
                <a:cs typeface="+mn-cs"/>
                <a:sym typeface="+mn-ea"/>
              </a:rPr>
              <a:t>经济社会效益好：</a:t>
            </a:r>
            <a:r>
              <a:rPr lang="zh-CN" altLang="en-US" sz="1200" dirty="0">
                <a:latin typeface="微软雅黑" panose="020B0503020204020204" pitchFamily="34" charset="-122"/>
                <a:sym typeface="+mn-ea"/>
              </a:rPr>
              <a:t>我校合同节水管理项目投资</a:t>
            </a:r>
            <a:r>
              <a:rPr lang="en-US" altLang="zh-CN" sz="1200" dirty="0">
                <a:latin typeface="微软雅黑" panose="020B0503020204020204" pitchFamily="34" charset="-122"/>
                <a:sym typeface="+mn-ea"/>
              </a:rPr>
              <a:t>1182</a:t>
            </a:r>
            <a:r>
              <a:rPr lang="zh-CN" altLang="en-US" sz="1200" dirty="0">
                <a:latin typeface="微软雅黑" panose="020B0503020204020204" pitchFamily="34" charset="-122"/>
                <a:sym typeface="+mn-ea"/>
              </a:rPr>
              <a:t>余万元：</a:t>
            </a:r>
            <a:endParaRPr lang="en-US" altLang="zh-CN" sz="1200" dirty="0">
              <a:latin typeface="微软雅黑" panose="020B0503020204020204" pitchFamily="34" charset="-122"/>
              <a:sym typeface="+mn-ea"/>
            </a:endParaRPr>
          </a:p>
          <a:p>
            <a:pPr algn="just" eaLnBrk="0">
              <a:lnSpc>
                <a:spcPct val="150000"/>
              </a:lnSpc>
            </a:pPr>
            <a:r>
              <a:rPr lang="zh-CN" altLang="en-US" sz="1200" dirty="0">
                <a:latin typeface="微软雅黑" panose="020B0503020204020204" pitchFamily="34" charset="-122"/>
                <a:sym typeface="+mn-ea"/>
              </a:rPr>
              <a:t>       直接经济效益节约</a:t>
            </a:r>
            <a:r>
              <a:rPr lang="en-US" altLang="zh-CN" sz="1200" dirty="0">
                <a:latin typeface="微软雅黑" panose="020B0503020204020204" pitchFamily="34" charset="-122"/>
                <a:sym typeface="+mn-ea"/>
              </a:rPr>
              <a:t>12300</a:t>
            </a:r>
            <a:r>
              <a:rPr lang="zh-CN" altLang="en-US" sz="1200" dirty="0">
                <a:latin typeface="微软雅黑" panose="020B0503020204020204" pitchFamily="34" charset="-122"/>
                <a:sym typeface="+mn-ea"/>
              </a:rPr>
              <a:t>余万元。</a:t>
            </a:r>
            <a:endParaRPr lang="en-US" altLang="zh-CN" sz="1200" dirty="0">
              <a:latin typeface="微软雅黑" panose="020B0503020204020204" pitchFamily="34" charset="-122"/>
              <a:sym typeface="+mn-ea"/>
            </a:endParaRPr>
          </a:p>
          <a:p>
            <a:pPr algn="just" eaLnBrk="0">
              <a:lnSpc>
                <a:spcPct val="150000"/>
              </a:lnSpc>
            </a:pPr>
            <a:r>
              <a:rPr lang="zh-CN" altLang="en-US" sz="1200" dirty="0">
                <a:latin typeface="微软雅黑" panose="020B0503020204020204" pitchFamily="34" charset="-122"/>
                <a:sym typeface="+mn-ea"/>
              </a:rPr>
              <a:t>       直接社会效益是合同期内外节约的水可以支撑</a:t>
            </a:r>
            <a:r>
              <a:rPr lang="en-US" altLang="zh-CN" sz="1200" dirty="0">
                <a:latin typeface="微软雅黑" panose="020B0503020204020204" pitchFamily="34" charset="-122"/>
                <a:sym typeface="+mn-ea"/>
              </a:rPr>
              <a:t>121.95</a:t>
            </a:r>
            <a:r>
              <a:rPr lang="zh-CN" altLang="en-US" sz="1200" dirty="0">
                <a:latin typeface="微软雅黑" panose="020B0503020204020204" pitchFamily="34" charset="-122"/>
                <a:sym typeface="+mn-ea"/>
              </a:rPr>
              <a:t>亿元的地区工业增加值或</a:t>
            </a:r>
            <a:r>
              <a:rPr lang="en-US" altLang="zh-CN" sz="1200" dirty="0">
                <a:latin typeface="微软雅黑" panose="020B0503020204020204" pitchFamily="34" charset="-122"/>
                <a:sym typeface="+mn-ea"/>
              </a:rPr>
              <a:t>54</a:t>
            </a:r>
            <a:r>
              <a:rPr lang="zh-CN" altLang="en-US" sz="1200" dirty="0">
                <a:latin typeface="微软雅黑" panose="020B0503020204020204" pitchFamily="34" charset="-122"/>
                <a:sym typeface="+mn-ea"/>
              </a:rPr>
              <a:t>万个家庭的生活用水，减少排污可达</a:t>
            </a:r>
            <a:r>
              <a:rPr lang="en-US" altLang="zh-CN" sz="1200" dirty="0">
                <a:latin typeface="微软雅黑" panose="020B0503020204020204" pitchFamily="34" charset="-122"/>
                <a:sym typeface="+mn-ea"/>
              </a:rPr>
              <a:t>1810</a:t>
            </a:r>
            <a:r>
              <a:rPr lang="zh-CN" altLang="en-US" sz="1200" dirty="0">
                <a:latin typeface="微软雅黑" panose="020B0503020204020204" pitchFamily="34" charset="-122"/>
                <a:sym typeface="+mn-ea"/>
              </a:rPr>
              <a:t>余万吨。</a:t>
            </a:r>
            <a:endParaRPr lang="zh-CN" altLang="en-US" sz="1200" dirty="0">
              <a:latin typeface="微软雅黑" panose="020B0503020204020204" pitchFamily="34" charset="-122"/>
              <a:sym typeface="+mn-ea"/>
            </a:endParaRPr>
          </a:p>
          <a:p>
            <a:pPr algn="just" eaLnBrk="0">
              <a:lnSpc>
                <a:spcPct val="150000"/>
              </a:lnSpc>
            </a:pPr>
            <a:r>
              <a:rPr lang="zh-CN" altLang="en-US" sz="1200" dirty="0">
                <a:latin typeface="微软雅黑" panose="020B0503020204020204" pitchFamily="34" charset="-122"/>
                <a:sym typeface="+mn-ea"/>
              </a:rPr>
              <a:t>　　间接经济效益是通过节水相应的减少供水和输水所需能源所产生节能量收益；节水相应的减少达到环保要求所需投入的污水治理建设与运行费用的合理折价；以及其他相关税、费的相应减少和未来实现特定交易的增值部分等。</a:t>
            </a:r>
            <a:endParaRPr lang="en-US" altLang="zh-CN" sz="1200" dirty="0">
              <a:latin typeface="微软雅黑" panose="020B0503020204020204" pitchFamily="34" charset="-122"/>
              <a:sym typeface="+mn-ea"/>
            </a:endParaRPr>
          </a:p>
          <a:p>
            <a:pPr algn="just" eaLnBrk="0">
              <a:lnSpc>
                <a:spcPct val="150000"/>
              </a:lnSpc>
            </a:pPr>
            <a:r>
              <a:rPr lang="zh-CN" altLang="en-US" sz="1200" dirty="0">
                <a:latin typeface="微软雅黑" panose="020B0503020204020204" pitchFamily="34" charset="-122"/>
                <a:sym typeface="+mn-ea"/>
              </a:rPr>
              <a:t>       间接社会效益是通过节水意识和节水理念等节水文化宣传形成并带动了社会的自觉，为节水型社会建设作出贡献。</a:t>
            </a:r>
            <a:endParaRPr lang="zh-CN" altLang="en-US" sz="1200" kern="1200" dirty="0">
              <a:solidFill>
                <a:schemeClr val="tx1"/>
              </a:solidFill>
              <a:latin typeface="Calibri" panose="020F0502020204030204" pitchFamily="34" charset="0"/>
              <a:ea typeface="宋体" panose="02010600030101010101" pitchFamily="2" charset="-122"/>
              <a:cs typeface="+mn-cs"/>
              <a:sym typeface="+mn-ea"/>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5.</a:t>
            </a:r>
            <a:r>
              <a:rPr lang="zh-CN" altLang="en-US" dirty="0"/>
              <a:t>推广价值好：</a:t>
            </a:r>
            <a:r>
              <a:rPr lang="zh-CN" altLang="en-US" sz="1200" dirty="0">
                <a:solidFill>
                  <a:srgbClr val="000000"/>
                </a:solidFill>
                <a:latin typeface="微软雅黑" panose="020B0503020204020204" pitchFamily="34" charset="-122"/>
                <a:sym typeface="+mn-ea"/>
              </a:rPr>
              <a:t>通过合同节水管理项目试点，探索出了一条完整的高校合同节水管理项目的实施路径，形成了可复制、可推广的成功经验，有助于加快用水单位的节水改造步伐，撬动节水产业市场的蓬勃发展，全力推进建设节水型社会。</a:t>
            </a:r>
            <a:endParaRPr lang="zh-CN" altLang="en-US" sz="1200" dirty="0">
              <a:solidFill>
                <a:srgbClr val="000000"/>
              </a:solidFill>
              <a:latin typeface="微软雅黑" panose="020B0503020204020204" pitchFamily="34" charset="-122"/>
              <a:sym typeface="+mn-ea"/>
            </a:endParaRPr>
          </a:p>
          <a:p>
            <a:endParaRPr lang="zh-CN" altLang="en-US" dirty="0"/>
          </a:p>
        </p:txBody>
      </p:sp>
      <p:sp>
        <p:nvSpPr>
          <p:cNvPr id="4" name="灯片编号占位符 3"/>
          <p:cNvSpPr>
            <a:spLocks noGrp="1"/>
          </p:cNvSpPr>
          <p:nvPr>
            <p:ph type="sldNum" sz="quarter" idx="5"/>
          </p:nvPr>
        </p:nvSpPr>
        <p:spPr/>
        <p:txBody>
          <a:bodyPr/>
          <a:lstStyle/>
          <a:p>
            <a:pPr>
              <a:defRPr/>
            </a:pPr>
            <a:fld id="{0EE7B0E5-AE10-4253-8BF5-64E19F7F588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766763" y="93663"/>
            <a:ext cx="10515600" cy="1325562"/>
          </a:xfrm>
          <a:prstGeom prst="rect">
            <a:avLst/>
          </a:prstGeom>
          <a:noFill/>
          <a:ln w="9525">
            <a:noFill/>
            <a:miter lim="800000"/>
          </a:ln>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zh-CN"/>
              <a:t>单击此处编辑母版文本样式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lnSpc>
          <a:spcPct val="90000"/>
        </a:lnSpc>
        <a:spcBef>
          <a:spcPct val="0"/>
        </a:spcBef>
        <a:spcAft>
          <a:spcPct val="0"/>
        </a:spcAft>
        <a:defRPr sz="4400" b="1" kern="1200">
          <a:solidFill>
            <a:schemeClr val="bg1"/>
          </a:solidFill>
          <a:latin typeface="+mj-lt"/>
          <a:ea typeface="+mj-ea"/>
          <a:cs typeface="+mj-cs"/>
        </a:defRPr>
      </a:lvl1pPr>
      <a:lvl2pPr algn="l" rtl="0" eaLnBrk="0" fontAlgn="base" hangingPunct="0">
        <a:lnSpc>
          <a:spcPct val="90000"/>
        </a:lnSpc>
        <a:spcBef>
          <a:spcPct val="0"/>
        </a:spcBef>
        <a:spcAft>
          <a:spcPct val="0"/>
        </a:spcAft>
        <a:defRPr sz="4400" b="1">
          <a:solidFill>
            <a:schemeClr val="bg1"/>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400" b="1">
          <a:solidFill>
            <a:schemeClr val="bg1"/>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400" b="1">
          <a:solidFill>
            <a:schemeClr val="bg1"/>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400" b="1">
          <a:solidFill>
            <a:schemeClr val="bg1"/>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grpSp>
        <p:nvGrpSpPr>
          <p:cNvPr id="26626" name="组合 6"/>
          <p:cNvGrpSpPr/>
          <p:nvPr userDrawn="1"/>
        </p:nvGrpSpPr>
        <p:grpSpPr bwMode="auto">
          <a:xfrm>
            <a:off x="-17463" y="-171450"/>
            <a:ext cx="12226927" cy="1479550"/>
            <a:chOff x="0" y="0"/>
            <a:chExt cx="12225206" cy="2209800"/>
          </a:xfrm>
        </p:grpSpPr>
        <p:sp>
          <p:nvSpPr>
            <p:cNvPr id="3077" name="任意多边形 7"/>
            <p:cNvSpPr/>
            <p:nvPr/>
          </p:nvSpPr>
          <p:spPr bwMode="auto">
            <a:xfrm>
              <a:off x="0" y="0"/>
              <a:ext cx="12225206" cy="2209800"/>
            </a:xfrm>
            <a:custGeom>
              <a:avLst/>
              <a:gdLst>
                <a:gd name="T0" fmla="*/ 6129207 w 12225206"/>
                <a:gd name="T1" fmla="*/ 0 h 2209800"/>
                <a:gd name="T2" fmla="*/ 11895407 w 12225206"/>
                <a:gd name="T3" fmla="*/ 1666487 h 2209800"/>
                <a:gd name="T4" fmla="*/ 12225206 w 12225206"/>
                <a:gd name="T5" fmla="*/ 1884275 h 2209800"/>
                <a:gd name="T6" fmla="*/ 12225206 w 12225206"/>
                <a:gd name="T7" fmla="*/ 2209800 h 2209800"/>
                <a:gd name="T8" fmla="*/ 0 w 12225206"/>
                <a:gd name="T9" fmla="*/ 2209800 h 2209800"/>
                <a:gd name="T10" fmla="*/ 0 w 12225206"/>
                <a:gd name="T11" fmla="*/ 1906795 h 2209800"/>
                <a:gd name="T12" fmla="*/ 10286 w 12225206"/>
                <a:gd name="T13" fmla="*/ 1899410 h 2209800"/>
                <a:gd name="T14" fmla="*/ 6129207 w 12225206"/>
                <a:gd name="T15" fmla="*/ 0 h 22098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225206" h="2209800">
                  <a:moveTo>
                    <a:pt x="6129207" y="0"/>
                  </a:moveTo>
                  <a:cubicBezTo>
                    <a:pt x="8249462" y="0"/>
                    <a:pt x="10227015" y="610982"/>
                    <a:pt x="11895407" y="1666487"/>
                  </a:cubicBezTo>
                  <a:lnTo>
                    <a:pt x="12225206" y="1884275"/>
                  </a:lnTo>
                  <a:lnTo>
                    <a:pt x="12225206" y="2209800"/>
                  </a:lnTo>
                  <a:lnTo>
                    <a:pt x="0" y="2209800"/>
                  </a:lnTo>
                  <a:lnTo>
                    <a:pt x="0" y="1906795"/>
                  </a:lnTo>
                  <a:lnTo>
                    <a:pt x="10286" y="1899410"/>
                  </a:lnTo>
                  <a:cubicBezTo>
                    <a:pt x="1749619" y="701382"/>
                    <a:pt x="3857504" y="0"/>
                    <a:pt x="6129207" y="0"/>
                  </a:cubicBezTo>
                  <a:close/>
                </a:path>
              </a:pathLst>
            </a:custGeom>
            <a:solidFill>
              <a:schemeClr val="bg1">
                <a:alpha val="20000"/>
              </a:schemeClr>
            </a:solidFill>
            <a:ln w="9525">
              <a:noFill/>
              <a:round/>
            </a:ln>
          </p:spPr>
          <p:txBody>
            <a:bodyPr anchor="ctr"/>
            <a:lstStyle/>
            <a:p>
              <a:pPr eaLnBrk="0" hangingPunct="0">
                <a:defRPr/>
              </a:pPr>
              <a:endParaRPr lang="zh-CN" altLang="en-US" sz="135"/>
            </a:p>
          </p:txBody>
        </p:sp>
        <p:sp>
          <p:nvSpPr>
            <p:cNvPr id="3078" name="任意多边形 8"/>
            <p:cNvSpPr/>
            <p:nvPr/>
          </p:nvSpPr>
          <p:spPr bwMode="auto">
            <a:xfrm>
              <a:off x="15873" y="251329"/>
              <a:ext cx="6031652" cy="1958471"/>
            </a:xfrm>
            <a:custGeom>
              <a:avLst/>
              <a:gdLst>
                <a:gd name="T0" fmla="*/ 0 w 6031572"/>
                <a:gd name="T1" fmla="*/ 0 h 1958616"/>
                <a:gd name="T2" fmla="*/ 4827683 w 6031572"/>
                <a:gd name="T3" fmla="*/ 0 h 1958616"/>
                <a:gd name="T4" fmla="*/ 5062546 w 6031572"/>
                <a:gd name="T5" fmla="*/ 282081 h 1958616"/>
                <a:gd name="T6" fmla="*/ 5898847 w 6031572"/>
                <a:gd name="T7" fmla="*/ 1091594 h 1958616"/>
                <a:gd name="T8" fmla="*/ 6033733 w 6031572"/>
                <a:gd name="T9" fmla="*/ 1197302 h 1958616"/>
                <a:gd name="T10" fmla="*/ 5980094 w 6031572"/>
                <a:gd name="T11" fmla="*/ 1243642 h 1958616"/>
                <a:gd name="T12" fmla="*/ 5133393 w 6031572"/>
                <a:gd name="T13" fmla="*/ 1843964 h 1958616"/>
                <a:gd name="T14" fmla="*/ 4941553 w 6031572"/>
                <a:gd name="T15" fmla="*/ 1953976 h 1958616"/>
                <a:gd name="T16" fmla="*/ 0 w 6031572"/>
                <a:gd name="T17" fmla="*/ 1953976 h 1958616"/>
                <a:gd name="T18" fmla="*/ 0 w 6031572"/>
                <a:gd name="T19" fmla="*/ 0 h 19586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31572" h="1958616">
                  <a:moveTo>
                    <a:pt x="0" y="0"/>
                  </a:moveTo>
                  <a:lnTo>
                    <a:pt x="4825958" y="0"/>
                  </a:lnTo>
                  <a:lnTo>
                    <a:pt x="5060725" y="282753"/>
                  </a:lnTo>
                  <a:cubicBezTo>
                    <a:pt x="5317063" y="575133"/>
                    <a:pt x="5596698" y="846576"/>
                    <a:pt x="5896731" y="1094186"/>
                  </a:cubicBezTo>
                  <a:lnTo>
                    <a:pt x="6031572" y="1200150"/>
                  </a:lnTo>
                  <a:lnTo>
                    <a:pt x="5977965" y="1246586"/>
                  </a:lnTo>
                  <a:cubicBezTo>
                    <a:pt x="5711268" y="1466684"/>
                    <a:pt x="5428455" y="1667950"/>
                    <a:pt x="5131559" y="1848348"/>
                  </a:cubicBezTo>
                  <a:lnTo>
                    <a:pt x="4939783" y="1958616"/>
                  </a:lnTo>
                  <a:lnTo>
                    <a:pt x="0" y="1958616"/>
                  </a:lnTo>
                  <a:lnTo>
                    <a:pt x="0" y="0"/>
                  </a:lnTo>
                  <a:close/>
                </a:path>
              </a:pathLst>
            </a:custGeom>
            <a:solidFill>
              <a:srgbClr val="0192D5"/>
            </a:solidFill>
            <a:ln w="9525">
              <a:noFill/>
              <a:round/>
            </a:ln>
          </p:spPr>
          <p:txBody>
            <a:bodyPr anchor="ctr"/>
            <a:lstStyle/>
            <a:p>
              <a:pPr eaLnBrk="0" hangingPunct="0">
                <a:defRPr/>
              </a:pPr>
              <a:endParaRPr lang="zh-CN" altLang="en-US" sz="135"/>
            </a:p>
          </p:txBody>
        </p:sp>
        <p:sp>
          <p:nvSpPr>
            <p:cNvPr id="3079" name="任意多边形 9"/>
            <p:cNvSpPr/>
            <p:nvPr/>
          </p:nvSpPr>
          <p:spPr bwMode="auto">
            <a:xfrm>
              <a:off x="6047525" y="251329"/>
              <a:ext cx="6161808" cy="1958471"/>
            </a:xfrm>
            <a:custGeom>
              <a:avLst/>
              <a:gdLst>
                <a:gd name="T0" fmla="*/ 1141126 w 6160428"/>
                <a:gd name="T1" fmla="*/ 0 h 1958616"/>
                <a:gd name="T2" fmla="*/ 6204990 w 6160428"/>
                <a:gd name="T3" fmla="*/ 0 h 1958616"/>
                <a:gd name="T4" fmla="*/ 6204990 w 6160428"/>
                <a:gd name="T5" fmla="*/ 1953976 h 1958616"/>
                <a:gd name="T6" fmla="*/ 1196030 w 6160428"/>
                <a:gd name="T7" fmla="*/ 1953976 h 1958616"/>
                <a:gd name="T8" fmla="*/ 1020407 w 6160428"/>
                <a:gd name="T9" fmla="*/ 1864899 h 1958616"/>
                <a:gd name="T10" fmla="*/ 138145 w 6160428"/>
                <a:gd name="T11" fmla="*/ 1304827 h 1958616"/>
                <a:gd name="T12" fmla="*/ 0 w 6160428"/>
                <a:gd name="T13" fmla="*/ 1197302 h 1958616"/>
                <a:gd name="T14" fmla="*/ 209145 w 6160428"/>
                <a:gd name="T15" fmla="*/ 1017880 h 1958616"/>
                <a:gd name="T16" fmla="*/ 970409 w 6160428"/>
                <a:gd name="T17" fmla="*/ 219879 h 1958616"/>
                <a:gd name="T18" fmla="*/ 1141126 w 6160428"/>
                <a:gd name="T19" fmla="*/ 0 h 19586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60428" h="1958616">
                  <a:moveTo>
                    <a:pt x="1132932" y="0"/>
                  </a:moveTo>
                  <a:lnTo>
                    <a:pt x="6160428" y="0"/>
                  </a:lnTo>
                  <a:lnTo>
                    <a:pt x="6160428" y="1958616"/>
                  </a:lnTo>
                  <a:lnTo>
                    <a:pt x="1187439" y="1958616"/>
                  </a:lnTo>
                  <a:lnTo>
                    <a:pt x="1013081" y="1869315"/>
                  </a:lnTo>
                  <a:cubicBezTo>
                    <a:pt x="707023" y="1703055"/>
                    <a:pt x="414369" y="1515248"/>
                    <a:pt x="137153" y="1307931"/>
                  </a:cubicBezTo>
                  <a:lnTo>
                    <a:pt x="0" y="1200150"/>
                  </a:lnTo>
                  <a:lnTo>
                    <a:pt x="207641" y="1020286"/>
                  </a:lnTo>
                  <a:cubicBezTo>
                    <a:pt x="479350" y="773334"/>
                    <a:pt x="732097" y="505888"/>
                    <a:pt x="963441" y="220391"/>
                  </a:cubicBezTo>
                  <a:lnTo>
                    <a:pt x="1132932" y="0"/>
                  </a:lnTo>
                  <a:close/>
                </a:path>
              </a:pathLst>
            </a:custGeom>
            <a:solidFill>
              <a:srgbClr val="004C9F"/>
            </a:solidFill>
            <a:ln w="9525">
              <a:noFill/>
              <a:round/>
            </a:ln>
          </p:spPr>
          <p:txBody>
            <a:bodyPr anchor="ctr"/>
            <a:lstStyle/>
            <a:p>
              <a:pPr eaLnBrk="0" hangingPunct="0">
                <a:defRPr/>
              </a:pPr>
              <a:endParaRPr lang="zh-CN" altLang="en-US" sz="135"/>
            </a:p>
          </p:txBody>
        </p:sp>
        <p:sp>
          <p:nvSpPr>
            <p:cNvPr id="3080" name="任意多边形 10"/>
            <p:cNvSpPr/>
            <p:nvPr/>
          </p:nvSpPr>
          <p:spPr bwMode="auto">
            <a:xfrm>
              <a:off x="4842782" y="251329"/>
              <a:ext cx="2338059" cy="1199741"/>
            </a:xfrm>
            <a:custGeom>
              <a:avLst/>
              <a:gdLst>
                <a:gd name="T0" fmla="*/ 0 w 2338546"/>
                <a:gd name="T1" fmla="*/ 0 h 1200150"/>
                <a:gd name="T2" fmla="*/ 2334517 w 2338546"/>
                <a:gd name="T3" fmla="*/ 0 h 1200150"/>
                <a:gd name="T4" fmla="*/ 2165313 w 2338546"/>
                <a:gd name="T5" fmla="*/ 217999 h 1200150"/>
                <a:gd name="T6" fmla="*/ 1410818 w 2338546"/>
                <a:gd name="T7" fmla="*/ 1009218 h 1200150"/>
                <a:gd name="T8" fmla="*/ 1203529 w 2338546"/>
                <a:gd name="T9" fmla="*/ 1187131 h 1200150"/>
                <a:gd name="T10" fmla="*/ 1068919 w 2338546"/>
                <a:gd name="T11" fmla="*/ 1082317 h 1200150"/>
                <a:gd name="T12" fmla="*/ 234358 w 2338546"/>
                <a:gd name="T13" fmla="*/ 279686 h 1200150"/>
                <a:gd name="T14" fmla="*/ 0 w 2338546"/>
                <a:gd name="T15" fmla="*/ 0 h 1200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38546" h="1200150">
                  <a:moveTo>
                    <a:pt x="0" y="0"/>
                  </a:moveTo>
                  <a:lnTo>
                    <a:pt x="2338546" y="0"/>
                  </a:lnTo>
                  <a:lnTo>
                    <a:pt x="2169055" y="220391"/>
                  </a:lnTo>
                  <a:cubicBezTo>
                    <a:pt x="1937711" y="505888"/>
                    <a:pt x="1684964" y="773334"/>
                    <a:pt x="1413255" y="1020286"/>
                  </a:cubicBezTo>
                  <a:lnTo>
                    <a:pt x="1205614" y="1200150"/>
                  </a:lnTo>
                  <a:lnTo>
                    <a:pt x="1070773" y="1094186"/>
                  </a:lnTo>
                  <a:cubicBezTo>
                    <a:pt x="770740" y="846576"/>
                    <a:pt x="491105" y="575132"/>
                    <a:pt x="234767" y="282753"/>
                  </a:cubicBezTo>
                  <a:lnTo>
                    <a:pt x="0" y="0"/>
                  </a:lnTo>
                  <a:close/>
                </a:path>
              </a:pathLst>
            </a:custGeom>
            <a:solidFill>
              <a:srgbClr val="007FC4"/>
            </a:solidFill>
            <a:ln w="9525">
              <a:noFill/>
              <a:round/>
            </a:ln>
          </p:spPr>
          <p:txBody>
            <a:bodyPr anchor="ctr"/>
            <a:lstStyle/>
            <a:p>
              <a:pPr eaLnBrk="0" hangingPunct="0">
                <a:defRPr/>
              </a:pPr>
              <a:endParaRPr lang="zh-CN" altLang="en-US" sz="135"/>
            </a:p>
          </p:txBody>
        </p:sp>
        <p:sp>
          <p:nvSpPr>
            <p:cNvPr id="3081" name="任意多边形 11"/>
            <p:cNvSpPr/>
            <p:nvPr/>
          </p:nvSpPr>
          <p:spPr bwMode="auto">
            <a:xfrm>
              <a:off x="4957066" y="1451070"/>
              <a:ext cx="2277743" cy="758730"/>
            </a:xfrm>
            <a:custGeom>
              <a:avLst/>
              <a:gdLst>
                <a:gd name="T0" fmla="*/ 1074538 w 2279228"/>
                <a:gd name="T1" fmla="*/ 0 h 758466"/>
                <a:gd name="T2" fmla="*/ 1209522 w 2279228"/>
                <a:gd name="T3" fmla="*/ 108997 h 758466"/>
                <a:gd name="T4" fmla="*/ 2071613 w 2279228"/>
                <a:gd name="T5" fmla="*/ 676657 h 758466"/>
                <a:gd name="T6" fmla="*/ 2243218 w 2279228"/>
                <a:gd name="T7" fmla="*/ 766959 h 758466"/>
                <a:gd name="T8" fmla="*/ 0 w 2279228"/>
                <a:gd name="T9" fmla="*/ 766959 h 758466"/>
                <a:gd name="T10" fmla="*/ 188744 w 2279228"/>
                <a:gd name="T11" fmla="*/ 655458 h 758466"/>
                <a:gd name="T12" fmla="*/ 1021778 w 2279228"/>
                <a:gd name="T13" fmla="*/ 46948 h 758466"/>
                <a:gd name="T14" fmla="*/ 1074538 w 2279228"/>
                <a:gd name="T15" fmla="*/ 0 h 7584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79228" h="758466">
                  <a:moveTo>
                    <a:pt x="1091789" y="0"/>
                  </a:moveTo>
                  <a:lnTo>
                    <a:pt x="1228942" y="107781"/>
                  </a:lnTo>
                  <a:cubicBezTo>
                    <a:pt x="1506158" y="315098"/>
                    <a:pt x="1798812" y="502905"/>
                    <a:pt x="2104870" y="669165"/>
                  </a:cubicBezTo>
                  <a:lnTo>
                    <a:pt x="2279228" y="758466"/>
                  </a:lnTo>
                  <a:lnTo>
                    <a:pt x="0" y="758466"/>
                  </a:lnTo>
                  <a:lnTo>
                    <a:pt x="191775" y="648198"/>
                  </a:lnTo>
                  <a:cubicBezTo>
                    <a:pt x="488671" y="467800"/>
                    <a:pt x="771485" y="266534"/>
                    <a:pt x="1038182" y="46436"/>
                  </a:cubicBezTo>
                  <a:lnTo>
                    <a:pt x="1091789" y="0"/>
                  </a:lnTo>
                  <a:close/>
                </a:path>
              </a:pathLst>
            </a:custGeom>
            <a:solidFill>
              <a:srgbClr val="0156A5"/>
            </a:solidFill>
            <a:ln w="9525">
              <a:noFill/>
              <a:round/>
            </a:ln>
          </p:spPr>
          <p:txBody>
            <a:bodyPr anchor="ctr"/>
            <a:lstStyle/>
            <a:p>
              <a:pPr eaLnBrk="0" hangingPunct="0">
                <a:defRPr/>
              </a:pPr>
              <a:endParaRPr lang="zh-CN" altLang="en-US" sz="135"/>
            </a:p>
          </p:txBody>
        </p:sp>
      </p:grpSp>
      <p:sp>
        <p:nvSpPr>
          <p:cNvPr id="26627" name="标题占位符 1"/>
          <p:cNvSpPr>
            <a:spLocks noGrp="1" noChangeArrowheads="1"/>
          </p:cNvSpPr>
          <p:nvPr>
            <p:ph type="title"/>
          </p:nvPr>
        </p:nvSpPr>
        <p:spPr bwMode="auto">
          <a:xfrm>
            <a:off x="1898651" y="452438"/>
            <a:ext cx="10515600" cy="1325562"/>
          </a:xfrm>
          <a:prstGeom prst="rect">
            <a:avLst/>
          </a:prstGeom>
          <a:noFill/>
          <a:ln w="9525">
            <a:noFill/>
            <a:miter lim="800000"/>
          </a:ln>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26628" name="文本占位符 2"/>
          <p:cNvSpPr>
            <a:spLocks noGrp="1" noChangeArrowheads="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zh-CN"/>
              <a:t>单击此处编辑母版文本样式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microsoft.com/office/2007/relationships/media" Target="file:///C:\Users\helixin\Desktop\&#21512;&#21516;&#33410;&#27700;&#27719;&#25253;&#65288;2019.5.25&#21271;&#20140;&#65289;\&#27700;&#40857;&#22836;&#23545;&#27604;.wmv" TargetMode="External"/><Relationship Id="rId2" Type="http://schemas.openxmlformats.org/officeDocument/2006/relationships/video" Target="file:///C:\Users\helixin\Desktop\&#21512;&#21516;&#33410;&#27700;&#27719;&#25253;&#65288;2019.5.25&#21271;&#20140;&#65289;\&#27700;&#40857;&#22836;&#23545;&#27604;.wmv" TargetMode="Externa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png"/><Relationship Id="rId3" Type="http://schemas.microsoft.com/office/2007/relationships/media" Target="file:///C:\Users\helixin\Desktop\&#21512;&#21516;&#33410;&#27700;&#27719;&#25253;&#65288;2019.5.25&#21271;&#20140;&#65289;\&#33457;&#27922;&#23545;&#27604;.wmv" TargetMode="External"/><Relationship Id="rId2" Type="http://schemas.openxmlformats.org/officeDocument/2006/relationships/video" Target="file:///C:\Users\helixin\Desktop\&#21512;&#21516;&#33410;&#27700;&#27719;&#25253;&#65288;2019.5.25&#21271;&#20140;&#65289;\&#33457;&#27922;&#23545;&#27604;.wmv" TargetMode="Externa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png"/><Relationship Id="rId3" Type="http://schemas.microsoft.com/office/2007/relationships/media" Target="file:///C:\Users\helixin\Desktop\&#21512;&#21516;&#33410;&#27700;&#27719;&#25253;&#65288;2019.5.25&#21271;&#20140;&#65289;\&#39532;&#26742;&#23545;&#27604;.wmv" TargetMode="External"/><Relationship Id="rId2" Type="http://schemas.openxmlformats.org/officeDocument/2006/relationships/video" Target="file:///C:\Users\helixin\Desktop\&#21512;&#21516;&#33410;&#27700;&#27719;&#25253;&#65288;2019.5.25&#21271;&#20140;&#65289;\&#39532;&#26742;&#23545;&#27604;.wmv" TargetMode="Externa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0" Type="http://schemas.openxmlformats.org/officeDocument/2006/relationships/slideLayout" Target="../slideLayouts/slideLayout7.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jpeg"/><Relationship Id="rId1" Type="http://schemas.openxmlformats.org/officeDocument/2006/relationships/chart" Target="../charts/char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0" Type="http://schemas.openxmlformats.org/officeDocument/2006/relationships/slideLayout" Target="../slideLayouts/slideLayout7.xml"/><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9.jpe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2.emf"/><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microsoft.com/office/2007/relationships/hdphoto" Target="../media/image75.wdp"/><Relationship Id="rId2" Type="http://schemas.openxmlformats.org/officeDocument/2006/relationships/image" Target="../media/image74.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6.png"/><Relationship Id="rId1" Type="http://schemas.openxmlformats.org/officeDocument/2006/relationships/image" Target="../media/image1.jpeg"/></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1.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7.jpe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mayn\Desktop\timg (6).jpgtimg (6)"/>
          <p:cNvPicPr>
            <a:picLocks noChangeAspect="1"/>
          </p:cNvPicPr>
          <p:nvPr/>
        </p:nvPicPr>
        <p:blipFill>
          <a:blip r:embed="rId1" cstate="print"/>
          <a:srcRect/>
          <a:stretch>
            <a:fillRect/>
          </a:stretch>
        </p:blipFill>
        <p:spPr>
          <a:xfrm>
            <a:off x="0" y="0"/>
            <a:ext cx="12200891" cy="6870065"/>
          </a:xfrm>
          <a:prstGeom prst="rect">
            <a:avLst/>
          </a:prstGeom>
        </p:spPr>
      </p:pic>
      <p:sp>
        <p:nvSpPr>
          <p:cNvPr id="2" name="TextBox 1"/>
          <p:cNvSpPr txBox="1"/>
          <p:nvPr/>
        </p:nvSpPr>
        <p:spPr>
          <a:xfrm>
            <a:off x="339160" y="742380"/>
            <a:ext cx="11288889" cy="2030095"/>
          </a:xfrm>
          <a:prstGeom prst="rect">
            <a:avLst/>
          </a:prstGeom>
          <a:noFill/>
          <a:effectLst>
            <a:softEdge rad="127000"/>
          </a:effectLst>
        </p:spPr>
        <p:txBody>
          <a:bodyPr wrap="square" rtlCol="0">
            <a:spAutoFit/>
          </a:bodyPr>
          <a:lstStyle/>
          <a:p>
            <a:pPr algn="ctr"/>
            <a:endParaRPr lang="en-US" altLang="zh-CN" sz="5400" b="1" dirty="0">
              <a:solidFill>
                <a:srgbClr val="FF0000"/>
              </a:solidFill>
              <a:effectLst>
                <a:outerShdw blurRad="38100" dist="38100" dir="2700000" algn="tl">
                  <a:srgbClr val="000000"/>
                </a:outerShdw>
              </a:effectLst>
              <a:latin typeface="微软雅黑" panose="020B0503020204020204" pitchFamily="34" charset="-122"/>
            </a:endParaRPr>
          </a:p>
          <a:p>
            <a:pPr algn="ctr">
              <a:buNone/>
            </a:pPr>
            <a:endParaRPr lang="en-US" altLang="zh-CN" sz="3600" b="1" noProof="0" dirty="0">
              <a:ln w="12700">
                <a:solidFill>
                  <a:schemeClr val="bg1"/>
                </a:solidFill>
              </a:ln>
              <a:solidFill>
                <a:srgbClr val="FF0000"/>
              </a:solidFill>
              <a:effectLst>
                <a:outerShdw blurRad="38100" dist="38100" dir="2700000" algn="tl">
                  <a:srgbClr val="000000">
                    <a:alpha val="43137"/>
                  </a:srgbClr>
                </a:outerShdw>
              </a:effectLst>
              <a:uLnTx/>
              <a:uFillTx/>
              <a:latin typeface="+mj-lt"/>
              <a:ea typeface="+mj-ea"/>
              <a:cs typeface="+mj-cs"/>
            </a:endParaRPr>
          </a:p>
          <a:p>
            <a:pPr algn="ctr">
              <a:buNone/>
            </a:pPr>
            <a:endParaRPr lang="zh-CN" altLang="en-US" sz="3600" b="1" noProof="0" dirty="0">
              <a:ln w="12700">
                <a:solidFill>
                  <a:schemeClr val="bg1"/>
                </a:solid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5" name="TextBox 1"/>
          <p:cNvSpPr txBox="1"/>
          <p:nvPr/>
        </p:nvSpPr>
        <p:spPr>
          <a:xfrm>
            <a:off x="883355" y="734125"/>
            <a:ext cx="11288889" cy="6092825"/>
          </a:xfrm>
          <a:prstGeom prst="rect">
            <a:avLst/>
          </a:prstGeom>
          <a:noFill/>
          <a:effectLst>
            <a:softEdge rad="127000"/>
          </a:effectLst>
        </p:spPr>
        <p:txBody>
          <a:bodyPr wrap="square" rtlCol="0">
            <a:spAutoFit/>
          </a:bodyPr>
          <a:lstStyle/>
          <a:p>
            <a:pPr>
              <a:lnSpc>
                <a:spcPct val="150000"/>
              </a:lnSpc>
            </a:pPr>
            <a:r>
              <a:rPr lang="en-US" altLang="zh-CN" sz="4800" b="1" dirty="0">
                <a:ln w="12700">
                  <a:solidFill>
                    <a:schemeClr val="bg1"/>
                  </a:solidFill>
                </a:ln>
                <a:solidFill>
                  <a:srgbClr val="FF0000"/>
                </a:solidFill>
                <a:effectLst>
                  <a:outerShdw blurRad="38100" dist="38100" dir="2700000" algn="tl">
                    <a:srgbClr val="000000">
                      <a:alpha val="43137"/>
                    </a:srgbClr>
                  </a:outerShdw>
                </a:effectLst>
                <a:latin typeface="+mj-lt"/>
                <a:ea typeface="+mj-ea"/>
                <a:cs typeface="+mj-cs"/>
                <a:sym typeface="+mn-ea"/>
              </a:rPr>
              <a:t> </a:t>
            </a:r>
            <a:r>
              <a:rPr lang="zh-CN" altLang="en-US" sz="4800" b="1" dirty="0">
                <a:ln w="12700">
                  <a:solidFill>
                    <a:schemeClr val="bg1"/>
                  </a:solidFill>
                </a:ln>
                <a:solidFill>
                  <a:srgbClr val="FF0000"/>
                </a:solidFill>
                <a:effectLst>
                  <a:outerShdw blurRad="38100" dist="38100" dir="2700000" algn="tl">
                    <a:srgbClr val="000000">
                      <a:alpha val="43137"/>
                    </a:srgbClr>
                  </a:outerShdw>
                </a:effectLst>
                <a:latin typeface="+mj-lt"/>
                <a:ea typeface="+mj-ea"/>
                <a:cs typeface="+mj-cs"/>
                <a:sym typeface="+mn-ea"/>
              </a:rPr>
              <a:t>让“节水优先”方针在高校落地见效</a:t>
            </a:r>
            <a:endParaRPr lang="zh-CN" altLang="en-US" sz="4800" b="1" dirty="0">
              <a:ln w="12700">
                <a:solidFill>
                  <a:schemeClr val="bg1"/>
                </a:solidFill>
              </a:ln>
              <a:solidFill>
                <a:srgbClr val="FF0000"/>
              </a:solidFill>
              <a:effectLst>
                <a:outerShdw blurRad="38100" dist="38100" dir="2700000" algn="tl">
                  <a:srgbClr val="000000">
                    <a:alpha val="43137"/>
                  </a:srgbClr>
                </a:outerShdw>
              </a:effectLst>
              <a:latin typeface="+mj-lt"/>
              <a:ea typeface="+mj-ea"/>
              <a:cs typeface="+mj-cs"/>
              <a:sym typeface="+mn-ea"/>
            </a:endParaRPr>
          </a:p>
          <a:p>
            <a:pPr algn="ctr">
              <a:lnSpc>
                <a:spcPct val="150000"/>
              </a:lnSpc>
            </a:pPr>
            <a:r>
              <a:rPr lang="en-US" altLang="zh-CN" sz="2800" b="1" dirty="0">
                <a:ln w="12700">
                  <a:solidFill>
                    <a:schemeClr val="bg1"/>
                  </a:solidFill>
                </a:ln>
                <a:solidFill>
                  <a:srgbClr val="FF0000"/>
                </a:solidFill>
                <a:effectLst>
                  <a:outerShdw blurRad="38100" dist="38100" dir="2700000" algn="tl">
                    <a:srgbClr val="000000">
                      <a:alpha val="43137"/>
                    </a:srgbClr>
                  </a:outerShdw>
                </a:effectLst>
                <a:latin typeface="+mj-lt"/>
                <a:ea typeface="+mj-ea"/>
                <a:cs typeface="+mj-cs"/>
                <a:sym typeface="+mn-ea"/>
              </a:rPr>
              <a:t>               ——</a:t>
            </a:r>
            <a:r>
              <a:rPr lang="zh-CN" altLang="en-US" sz="2800" b="1" dirty="0">
                <a:ln w="12700">
                  <a:solidFill>
                    <a:schemeClr val="bg1"/>
                  </a:solidFill>
                </a:ln>
                <a:solidFill>
                  <a:srgbClr val="FF0000"/>
                </a:solidFill>
                <a:effectLst>
                  <a:outerShdw blurRad="38100" dist="38100" dir="2700000" algn="tl">
                    <a:srgbClr val="000000">
                      <a:alpha val="43137"/>
                    </a:srgbClr>
                  </a:outerShdw>
                </a:effectLst>
                <a:latin typeface="+mj-lt"/>
                <a:ea typeface="+mj-ea"/>
                <a:cs typeface="+mj-cs"/>
                <a:sym typeface="+mn-ea"/>
              </a:rPr>
              <a:t>河北工程大学合同节水管理模式的理论创新与实践</a:t>
            </a:r>
            <a:endParaRPr lang="zh-CN" altLang="en-US" sz="2800" b="1" dirty="0">
              <a:ln w="12700">
                <a:solidFill>
                  <a:schemeClr val="bg1"/>
                </a:solidFill>
              </a:ln>
              <a:solidFill>
                <a:srgbClr val="FF0000"/>
              </a:solidFill>
              <a:effectLst>
                <a:outerShdw blurRad="38100" dist="38100" dir="2700000" algn="tl">
                  <a:srgbClr val="000000">
                    <a:alpha val="43137"/>
                  </a:srgbClr>
                </a:outerShdw>
              </a:effectLst>
              <a:latin typeface="+mj-lt"/>
              <a:ea typeface="+mj-ea"/>
              <a:cs typeface="+mj-cs"/>
              <a:sym typeface="+mn-ea"/>
            </a:endParaRPr>
          </a:p>
          <a:p>
            <a:pPr algn="ctr">
              <a:lnSpc>
                <a:spcPct val="150000"/>
              </a:lnSpc>
            </a:pPr>
            <a:endParaRPr lang="zh-CN" altLang="en-US" sz="2800" b="1" noProof="0" dirty="0">
              <a:ln w="12700">
                <a:solidFill>
                  <a:schemeClr val="bg1"/>
                </a:solidFill>
              </a:ln>
              <a:solidFill>
                <a:srgbClr val="FF0000"/>
              </a:solidFill>
              <a:effectLst>
                <a:outerShdw blurRad="38100" dist="38100" dir="2700000" algn="tl">
                  <a:srgbClr val="000000">
                    <a:alpha val="43137"/>
                  </a:srgbClr>
                </a:outerShdw>
              </a:effectLst>
              <a:uLnTx/>
              <a:uFillTx/>
              <a:latin typeface="+mj-lt"/>
              <a:ea typeface="+mj-ea"/>
              <a:cs typeface="+mj-cs"/>
            </a:endParaRPr>
          </a:p>
          <a:p>
            <a:pPr algn="ctr">
              <a:lnSpc>
                <a:spcPct val="150000"/>
              </a:lnSpc>
            </a:pPr>
            <a:endParaRPr lang="zh-CN" altLang="en-US" sz="2800" b="1" noProof="0" dirty="0">
              <a:ln w="12700">
                <a:solidFill>
                  <a:schemeClr val="bg1"/>
                </a:solidFill>
              </a:ln>
              <a:solidFill>
                <a:srgbClr val="FF0000"/>
              </a:solidFill>
              <a:effectLst>
                <a:outerShdw blurRad="38100" dist="38100" dir="2700000" algn="tl">
                  <a:srgbClr val="000000">
                    <a:alpha val="43137"/>
                  </a:srgbClr>
                </a:outerShdw>
              </a:effectLst>
              <a:uLnTx/>
              <a:uFillTx/>
              <a:latin typeface="+mj-lt"/>
              <a:ea typeface="+mj-ea"/>
              <a:cs typeface="+mj-cs"/>
            </a:endParaRPr>
          </a:p>
          <a:p>
            <a:pPr algn="ctr">
              <a:lnSpc>
                <a:spcPct val="150000"/>
              </a:lnSpc>
            </a:pPr>
            <a:endParaRPr lang="zh-CN" altLang="en-US" sz="2800" b="1" noProof="0" dirty="0">
              <a:ln w="12700">
                <a:solidFill>
                  <a:schemeClr val="bg1"/>
                </a:solidFill>
              </a:ln>
              <a:solidFill>
                <a:srgbClr val="FF0000"/>
              </a:solidFill>
              <a:effectLst>
                <a:outerShdw blurRad="38100" dist="38100" dir="2700000" algn="tl">
                  <a:srgbClr val="000000">
                    <a:alpha val="43137"/>
                  </a:srgbClr>
                </a:outerShdw>
              </a:effectLst>
              <a:uLnTx/>
              <a:uFillTx/>
              <a:latin typeface="+mj-lt"/>
              <a:ea typeface="+mj-ea"/>
              <a:cs typeface="+mj-cs"/>
            </a:endParaRPr>
          </a:p>
          <a:p>
            <a:pPr algn="ctr">
              <a:lnSpc>
                <a:spcPct val="150000"/>
              </a:lnSpc>
            </a:pPr>
            <a:endParaRPr lang="zh-CN" altLang="en-US" sz="2800" b="1" noProof="0" dirty="0">
              <a:ln w="12700">
                <a:solidFill>
                  <a:schemeClr val="bg1"/>
                </a:solidFill>
              </a:ln>
              <a:solidFill>
                <a:srgbClr val="FF0000"/>
              </a:solidFill>
              <a:effectLst>
                <a:outerShdw blurRad="38100" dist="38100" dir="2700000" algn="tl">
                  <a:srgbClr val="000000">
                    <a:alpha val="43137"/>
                  </a:srgbClr>
                </a:outerShdw>
              </a:effectLst>
              <a:uLnTx/>
              <a:uFillTx/>
              <a:latin typeface="+mj-lt"/>
              <a:ea typeface="+mj-ea"/>
              <a:cs typeface="+mj-cs"/>
            </a:endParaRPr>
          </a:p>
          <a:p>
            <a:pPr algn="ctr">
              <a:lnSpc>
                <a:spcPct val="150000"/>
              </a:lnSpc>
            </a:pPr>
            <a:endParaRPr lang="en-US" altLang="zh-CN" sz="3600" b="1" noProof="0" dirty="0">
              <a:ln w="12700">
                <a:solidFill>
                  <a:schemeClr val="bg1"/>
                </a:solidFill>
              </a:ln>
              <a:solidFill>
                <a:srgbClr val="FF0000"/>
              </a:solidFill>
              <a:effectLst>
                <a:outerShdw blurRad="38100" dist="38100" dir="2700000" algn="tl">
                  <a:srgbClr val="000000">
                    <a:alpha val="43137"/>
                  </a:srgbClr>
                </a:outerShdw>
              </a:effectLst>
              <a:uLnTx/>
              <a:uFillTx/>
              <a:latin typeface="+mj-lt"/>
              <a:ea typeface="+mj-ea"/>
              <a:cs typeface="+mj-cs"/>
            </a:endParaRPr>
          </a:p>
          <a:p>
            <a:pPr algn="l">
              <a:lnSpc>
                <a:spcPct val="150000"/>
              </a:lnSpc>
            </a:pPr>
            <a:r>
              <a:rPr lang="en-US" altLang="zh-CN" sz="3600" b="1" noProof="0" dirty="0">
                <a:ln w="12700">
                  <a:solidFill>
                    <a:schemeClr val="bg1"/>
                  </a:solidFill>
                </a:ln>
                <a:solidFill>
                  <a:srgbClr val="FF0000"/>
                </a:solidFill>
                <a:effectLst>
                  <a:outerShdw blurRad="38100" dist="38100" dir="2700000" algn="tl">
                    <a:srgbClr val="000000">
                      <a:alpha val="43137"/>
                    </a:srgbClr>
                  </a:outerShdw>
                </a:effectLst>
                <a:uLnTx/>
                <a:uFillTx/>
                <a:latin typeface="+mj-lt"/>
                <a:ea typeface="+mj-ea"/>
                <a:cs typeface="+mj-cs"/>
              </a:rPr>
              <a:t>                            </a:t>
            </a:r>
            <a:endParaRPr lang="zh-CN" altLang="zh-CN" sz="3600" b="1" noProof="0" dirty="0">
              <a:ln w="12700">
                <a:solidFill>
                  <a:schemeClr val="bg1"/>
                </a:solidFill>
              </a:ln>
              <a:solidFill>
                <a:srgbClr val="FF0000"/>
              </a:solidFill>
              <a:effectLst>
                <a:outerShdw blurRad="38100" dist="38100" dir="2700000" algn="tl">
                  <a:srgbClr val="000000">
                    <a:alpha val="43137"/>
                  </a:srgbClr>
                </a:outerShdw>
              </a:effectLst>
              <a:uLnTx/>
              <a:uFillTx/>
              <a:latin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0" y="2471420"/>
            <a:ext cx="12177395" cy="2938780"/>
          </a:xfrm>
          <a:prstGeom prst="rect">
            <a:avLst/>
          </a:prstGeom>
        </p:spPr>
      </p:pic>
      <p:sp>
        <p:nvSpPr>
          <p:cNvPr id="7" name="文本框 6"/>
          <p:cNvSpPr txBox="1"/>
          <p:nvPr/>
        </p:nvSpPr>
        <p:spPr>
          <a:xfrm>
            <a:off x="1445831" y="5486400"/>
            <a:ext cx="9166988" cy="521970"/>
          </a:xfrm>
          <a:prstGeom prst="rect">
            <a:avLst/>
          </a:prstGeom>
          <a:noFill/>
        </p:spPr>
        <p:txBody>
          <a:bodyPr wrap="square" rtlCol="0">
            <a:spAutoFit/>
          </a:bodyPr>
          <a:lstStyle/>
          <a:p>
            <a:pPr algn="ctr"/>
            <a:r>
              <a:rPr lang="zh-CN" altLang="en-US" sz="2800" b="1" dirty="0">
                <a:solidFill>
                  <a:schemeClr val="accent5">
                    <a:lumMod val="25000"/>
                  </a:schemeClr>
                </a:solidFill>
                <a:latin typeface="黑体" panose="02010609060101010101" pitchFamily="49" charset="-122"/>
                <a:ea typeface="黑体" panose="02010609060101010101" pitchFamily="49" charset="-122"/>
              </a:rPr>
              <a:t>汇报人：何立新</a:t>
            </a:r>
            <a:endParaRPr lang="en-US" altLang="zh-CN" sz="2800" b="1" dirty="0">
              <a:solidFill>
                <a:schemeClr val="accent5">
                  <a:lumMod val="25000"/>
                </a:schemeClr>
              </a:solidFill>
              <a:latin typeface="黑体" panose="02010609060101010101" pitchFamily="49" charset="-122"/>
              <a:ea typeface="黑体" panose="02010609060101010101" pitchFamily="49" charset="-122"/>
            </a:endParaRPr>
          </a:p>
        </p:txBody>
      </p:sp>
      <p:sp>
        <p:nvSpPr>
          <p:cNvPr id="8" name="文本框 6"/>
          <p:cNvSpPr txBox="1"/>
          <p:nvPr/>
        </p:nvSpPr>
        <p:spPr>
          <a:xfrm>
            <a:off x="1400111" y="6121420"/>
            <a:ext cx="9166988" cy="521970"/>
          </a:xfrm>
          <a:prstGeom prst="rect">
            <a:avLst/>
          </a:prstGeom>
          <a:noFill/>
        </p:spPr>
        <p:txBody>
          <a:bodyPr wrap="square" rtlCol="0">
            <a:spAutoFit/>
          </a:bodyPr>
          <a:lstStyle/>
          <a:p>
            <a:pPr algn="ctr"/>
            <a:r>
              <a:rPr lang="en-US" altLang="zh-CN" sz="2800" b="1" dirty="0" smtClean="0">
                <a:solidFill>
                  <a:schemeClr val="accent5">
                    <a:lumMod val="25000"/>
                  </a:schemeClr>
                </a:solidFill>
                <a:latin typeface="Times New Roman" panose="02020603050405020304" pitchFamily="18" charset="0"/>
                <a:ea typeface="黑体" panose="02010609060101010101" pitchFamily="49" charset="-122"/>
                <a:cs typeface="Times New Roman" panose="02020603050405020304" pitchFamily="18" charset="0"/>
              </a:rPr>
              <a:t>   2019</a:t>
            </a:r>
            <a:r>
              <a:rPr lang="zh-CN" altLang="en-US" sz="2800" b="1" dirty="0" smtClean="0">
                <a:solidFill>
                  <a:schemeClr val="accent5">
                    <a:lumMod val="25000"/>
                  </a:schemeClr>
                </a:solidFill>
                <a:latin typeface="Times New Roman" panose="02020603050405020304" pitchFamily="18" charset="0"/>
                <a:ea typeface="黑体" panose="02010609060101010101" pitchFamily="49" charset="-122"/>
                <a:cs typeface="Times New Roman" panose="02020603050405020304" pitchFamily="18" charset="0"/>
              </a:rPr>
              <a:t>年</a:t>
            </a:r>
            <a:r>
              <a:rPr lang="en-US" altLang="zh-CN" sz="2800" b="1" dirty="0" smtClean="0">
                <a:solidFill>
                  <a:schemeClr val="accent5">
                    <a:lumMod val="25000"/>
                  </a:schemeClr>
                </a:solidFill>
                <a:latin typeface="Times New Roman" panose="02020603050405020304" pitchFamily="18" charset="0"/>
                <a:ea typeface="黑体" panose="02010609060101010101" pitchFamily="49" charset="-122"/>
                <a:cs typeface="Times New Roman" panose="02020603050405020304" pitchFamily="18" charset="0"/>
              </a:rPr>
              <a:t>6</a:t>
            </a:r>
            <a:r>
              <a:rPr lang="zh-CN" altLang="en-US" sz="2800" b="1" dirty="0" smtClean="0">
                <a:solidFill>
                  <a:schemeClr val="accent5">
                    <a:lumMod val="25000"/>
                  </a:schemeClr>
                </a:solidFill>
                <a:latin typeface="Times New Roman" panose="02020603050405020304" pitchFamily="18" charset="0"/>
                <a:ea typeface="黑体" panose="02010609060101010101" pitchFamily="49" charset="-122"/>
                <a:cs typeface="Times New Roman" panose="02020603050405020304" pitchFamily="18" charset="0"/>
              </a:rPr>
              <a:t>月</a:t>
            </a:r>
            <a:r>
              <a:rPr lang="en-US" altLang="zh-CN" sz="2800" b="1" dirty="0" smtClean="0">
                <a:solidFill>
                  <a:schemeClr val="accent5">
                    <a:lumMod val="25000"/>
                  </a:schemeClr>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800" b="1" dirty="0" smtClean="0">
                <a:solidFill>
                  <a:schemeClr val="accent5">
                    <a:lumMod val="25000"/>
                  </a:schemeClr>
                </a:solidFill>
                <a:latin typeface="Times New Roman" panose="02020603050405020304" pitchFamily="18" charset="0"/>
                <a:ea typeface="黑体" panose="02010609060101010101" pitchFamily="49" charset="-122"/>
                <a:cs typeface="Times New Roman" panose="02020603050405020304" pitchFamily="18" charset="0"/>
              </a:rPr>
              <a:t>日  上海</a:t>
            </a:r>
            <a:endParaRPr lang="en-US" altLang="zh-CN" sz="2800" b="1" dirty="0" smtClean="0">
              <a:solidFill>
                <a:schemeClr val="accent5">
                  <a:lumMod val="2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Tree>
    <p:custDataLst>
      <p:tags r:id="rId3"/>
    </p:custData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13323" y="-2540"/>
            <a:ext cx="12200891" cy="6863080"/>
          </a:xfrm>
          <a:prstGeom prst="rect">
            <a:avLst/>
          </a:prstGeom>
        </p:spPr>
      </p:pic>
      <p:sp>
        <p:nvSpPr>
          <p:cNvPr id="19" name="TextBox 18"/>
          <p:cNvSpPr txBox="1"/>
          <p:nvPr/>
        </p:nvSpPr>
        <p:spPr>
          <a:xfrm>
            <a:off x="3425371" y="0"/>
            <a:ext cx="4963887" cy="112395"/>
          </a:xfrm>
          <a:prstGeom prst="rect">
            <a:avLst/>
          </a:prstGeom>
          <a:noFill/>
        </p:spPr>
        <p:txBody>
          <a:bodyPr wrap="square" rtlCol="0">
            <a:spAutoFit/>
          </a:bodyPr>
          <a:lstStyle/>
          <a:p>
            <a:endParaRPr lang="zh-CN" altLang="en-US" sz="135" dirty="0"/>
          </a:p>
        </p:txBody>
      </p:sp>
      <p:sp>
        <p:nvSpPr>
          <p:cNvPr id="20" name="TextBox 19"/>
          <p:cNvSpPr txBox="1"/>
          <p:nvPr/>
        </p:nvSpPr>
        <p:spPr>
          <a:xfrm>
            <a:off x="1408975" y="0"/>
            <a:ext cx="9273540" cy="811530"/>
          </a:xfrm>
          <a:prstGeom prst="rect">
            <a:avLst/>
          </a:prstGeom>
          <a:noFill/>
        </p:spPr>
        <p:txBody>
          <a:bodyPr wrap="square" rtlCol="0">
            <a:spAutoFit/>
          </a:bodyPr>
          <a:lstStyle/>
          <a:p>
            <a:pPr marL="228600" indent="-228600" algn="just">
              <a:lnSpc>
                <a:spcPct val="130000"/>
              </a:lnSpc>
            </a:pPr>
            <a:r>
              <a:rPr lang="zh-CN" altLang="en-US" sz="3600" b="1" dirty="0">
                <a:latin typeface="微软雅黑" panose="020B0503020204020204" pitchFamily="34" charset="-122"/>
              </a:rPr>
              <a:t>实施前后水龙头出水量对比（出水时间</a:t>
            </a:r>
            <a:r>
              <a:rPr lang="en-US" altLang="zh-CN" sz="3600" b="1" dirty="0">
                <a:latin typeface="微软雅黑" panose="020B0503020204020204" pitchFamily="34" charset="-122"/>
              </a:rPr>
              <a:t>15</a:t>
            </a:r>
            <a:r>
              <a:rPr lang="zh-CN" altLang="en-US" sz="3600" b="1" dirty="0">
                <a:latin typeface="微软雅黑" panose="020B0503020204020204" pitchFamily="34" charset="-122"/>
              </a:rPr>
              <a:t>秒）</a:t>
            </a:r>
            <a:endParaRPr lang="zh-CN" altLang="en-US" sz="3600" b="1" dirty="0">
              <a:latin typeface="微软雅黑" panose="020B0503020204020204" pitchFamily="34" charset="-122"/>
            </a:endParaRPr>
          </a:p>
        </p:txBody>
      </p:sp>
      <p:sp>
        <p:nvSpPr>
          <p:cNvPr id="21" name="Rectangle 52"/>
          <p:cNvSpPr>
            <a:spLocks noChangeArrowheads="1"/>
          </p:cNvSpPr>
          <p:nvPr/>
        </p:nvSpPr>
        <p:spPr bwMode="auto">
          <a:xfrm>
            <a:off x="1101972" y="2858747"/>
            <a:ext cx="2570163" cy="773112"/>
          </a:xfrm>
          <a:prstGeom prst="rect">
            <a:avLst/>
          </a:prstGeom>
          <a:noFill/>
          <a:ln w="9525">
            <a:noFill/>
            <a:miter lim="800000"/>
          </a:ln>
        </p:spPr>
        <p:txBody>
          <a:bodyPr/>
          <a:lstStyle/>
          <a:p>
            <a:pPr eaLnBrk="0" hangingPunct="0">
              <a:lnSpc>
                <a:spcPct val="130000"/>
              </a:lnSpc>
            </a:pPr>
            <a:r>
              <a:rPr lang="zh-CN" altLang="en-US" sz="3600" b="1" dirty="0">
                <a:solidFill>
                  <a:srgbClr val="FF3300"/>
                </a:solidFill>
                <a:latin typeface="微软雅黑" panose="020B0503020204020204" pitchFamily="34" charset="-122"/>
              </a:rPr>
              <a:t>节水龙头</a:t>
            </a:r>
            <a:endParaRPr lang="en-US" altLang="zh-CN" sz="3600" b="1" dirty="0">
              <a:solidFill>
                <a:srgbClr val="FF3300"/>
              </a:solidFill>
              <a:latin typeface="微软雅黑" panose="020B0503020204020204" pitchFamily="34" charset="-122"/>
            </a:endParaRPr>
          </a:p>
          <a:p>
            <a:pPr eaLnBrk="0" hangingPunct="0">
              <a:lnSpc>
                <a:spcPct val="130000"/>
              </a:lnSpc>
            </a:pPr>
            <a:r>
              <a:rPr lang="zh-CN" altLang="en-US" sz="3600" b="1" dirty="0">
                <a:solidFill>
                  <a:srgbClr val="FF3300"/>
                </a:solidFill>
                <a:latin typeface="微软雅黑" panose="020B0503020204020204" pitchFamily="34" charset="-122"/>
              </a:rPr>
              <a:t>    </a:t>
            </a:r>
            <a:r>
              <a:rPr lang="en-US" altLang="zh-CN" sz="3600" b="1" dirty="0">
                <a:solidFill>
                  <a:srgbClr val="FF3300"/>
                </a:solidFill>
                <a:latin typeface="Times New Roman" panose="02020603050405020304" pitchFamily="18" charset="0"/>
                <a:cs typeface="Times New Roman" panose="02020603050405020304" pitchFamily="18" charset="0"/>
              </a:rPr>
              <a:t>0.6L</a:t>
            </a:r>
            <a:endParaRPr lang="zh-CN" altLang="en-US" sz="3600" b="1" dirty="0">
              <a:solidFill>
                <a:srgbClr val="FF3300"/>
              </a:solidFill>
              <a:latin typeface="Times New Roman" panose="02020603050405020304" pitchFamily="18" charset="0"/>
              <a:cs typeface="Times New Roman" panose="02020603050405020304" pitchFamily="18" charset="0"/>
            </a:endParaRPr>
          </a:p>
        </p:txBody>
      </p:sp>
      <p:sp>
        <p:nvSpPr>
          <p:cNvPr id="22" name="Rectangle 52"/>
          <p:cNvSpPr>
            <a:spLocks noChangeArrowheads="1"/>
          </p:cNvSpPr>
          <p:nvPr/>
        </p:nvSpPr>
        <p:spPr bwMode="auto">
          <a:xfrm>
            <a:off x="8650492" y="2924063"/>
            <a:ext cx="2406651" cy="620712"/>
          </a:xfrm>
          <a:prstGeom prst="rect">
            <a:avLst/>
          </a:prstGeom>
          <a:noFill/>
          <a:ln w="9525">
            <a:noFill/>
            <a:miter lim="800000"/>
          </a:ln>
        </p:spPr>
        <p:txBody>
          <a:bodyPr/>
          <a:lstStyle/>
          <a:p>
            <a:pPr eaLnBrk="0" hangingPunct="0">
              <a:lnSpc>
                <a:spcPct val="130000"/>
              </a:lnSpc>
            </a:pPr>
            <a:r>
              <a:rPr lang="zh-CN" altLang="en-US" sz="3600" b="1" dirty="0">
                <a:solidFill>
                  <a:srgbClr val="FF3300"/>
                </a:solidFill>
                <a:latin typeface="微软雅黑" panose="020B0503020204020204" pitchFamily="34" charset="-122"/>
              </a:rPr>
              <a:t> 普通龙头</a:t>
            </a:r>
            <a:endParaRPr lang="en-US" altLang="zh-CN" sz="3600" b="1" dirty="0">
              <a:solidFill>
                <a:srgbClr val="FF3300"/>
              </a:solidFill>
              <a:latin typeface="微软雅黑" panose="020B0503020204020204" pitchFamily="34" charset="-122"/>
            </a:endParaRPr>
          </a:p>
          <a:p>
            <a:pPr eaLnBrk="0" hangingPunct="0">
              <a:lnSpc>
                <a:spcPct val="130000"/>
              </a:lnSpc>
            </a:pPr>
            <a:r>
              <a:rPr lang="en-US" altLang="zh-CN" sz="3600" b="1" dirty="0">
                <a:solidFill>
                  <a:srgbClr val="FF3300"/>
                </a:solidFill>
                <a:latin typeface="Times New Roman" panose="02020603050405020304" pitchFamily="18" charset="0"/>
                <a:cs typeface="Times New Roman" panose="02020603050405020304" pitchFamily="18" charset="0"/>
              </a:rPr>
              <a:t>    2.4L</a:t>
            </a:r>
            <a:endParaRPr lang="zh-CN" altLang="en-US" sz="3600" b="1" dirty="0">
              <a:solidFill>
                <a:srgbClr val="FF3300"/>
              </a:solidFill>
              <a:latin typeface="Times New Roman" panose="02020603050405020304" pitchFamily="18" charset="0"/>
              <a:cs typeface="Times New Roman" panose="02020603050405020304" pitchFamily="18" charset="0"/>
            </a:endParaRPr>
          </a:p>
        </p:txBody>
      </p:sp>
      <p:pic>
        <p:nvPicPr>
          <p:cNvPr id="9" name="水龙头对比.wmv">
            <a:hlinkClick r:id="" action="ppaction://media"/>
          </p:cNvPr>
          <p:cNvPicPr>
            <a:picLocks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4004310" y="1137920"/>
            <a:ext cx="4184015" cy="5498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p:cTn id="16" fill="hold" display="0">
                  <p:stCondLst>
                    <p:cond delay="indefinite"/>
                  </p:stCondLst>
                  <p:endCondLst>
                    <p:cond evt="onNext" delay="0">
                      <p:tgtEl>
                        <p:sldTgt/>
                      </p:tgtEl>
                    </p:cond>
                    <p:cond evt="onPrev" delay="0">
                      <p:tgtEl>
                        <p:sldTgt/>
                      </p:tgtEl>
                    </p:cond>
                  </p:endCondLst>
                </p:cTn>
                <p:tgtEl>
                  <p:spTgt spid="9"/>
                </p:tgtEl>
              </p:cMediaNode>
            </p:video>
          </p:childTnLst>
        </p:cTn>
      </p:par>
    </p:tnLst>
    <p:bldLst>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13323" y="-2540"/>
            <a:ext cx="12200891" cy="6863080"/>
          </a:xfrm>
          <a:prstGeom prst="rect">
            <a:avLst/>
          </a:prstGeom>
        </p:spPr>
      </p:pic>
      <p:sp>
        <p:nvSpPr>
          <p:cNvPr id="19" name="TextBox 18"/>
          <p:cNvSpPr txBox="1"/>
          <p:nvPr/>
        </p:nvSpPr>
        <p:spPr>
          <a:xfrm>
            <a:off x="3425371" y="0"/>
            <a:ext cx="4963887" cy="112395"/>
          </a:xfrm>
          <a:prstGeom prst="rect">
            <a:avLst/>
          </a:prstGeom>
          <a:noFill/>
        </p:spPr>
        <p:txBody>
          <a:bodyPr wrap="square" rtlCol="0">
            <a:spAutoFit/>
          </a:bodyPr>
          <a:lstStyle/>
          <a:p>
            <a:endParaRPr lang="zh-CN" altLang="en-US" sz="135" dirty="0"/>
          </a:p>
        </p:txBody>
      </p:sp>
      <p:sp>
        <p:nvSpPr>
          <p:cNvPr id="20" name="TextBox 19"/>
          <p:cNvSpPr txBox="1"/>
          <p:nvPr/>
        </p:nvSpPr>
        <p:spPr>
          <a:xfrm>
            <a:off x="1408975" y="0"/>
            <a:ext cx="9273540" cy="811530"/>
          </a:xfrm>
          <a:prstGeom prst="rect">
            <a:avLst/>
          </a:prstGeom>
          <a:noFill/>
        </p:spPr>
        <p:txBody>
          <a:bodyPr wrap="square" rtlCol="0">
            <a:spAutoFit/>
          </a:bodyPr>
          <a:lstStyle/>
          <a:p>
            <a:pPr marL="228600" indent="-228600" algn="just">
              <a:lnSpc>
                <a:spcPct val="130000"/>
              </a:lnSpc>
            </a:pPr>
            <a:r>
              <a:rPr lang="zh-CN" altLang="en-US" sz="3600" b="1" dirty="0">
                <a:latin typeface="微软雅黑" panose="020B0503020204020204" pitchFamily="34" charset="-122"/>
              </a:rPr>
              <a:t>实施前后花洒出水量对比（出水时间</a:t>
            </a:r>
            <a:r>
              <a:rPr lang="en-US" altLang="zh-CN" sz="3600" b="1" dirty="0">
                <a:latin typeface="微软雅黑" panose="020B0503020204020204" pitchFamily="34" charset="-122"/>
              </a:rPr>
              <a:t>15</a:t>
            </a:r>
            <a:r>
              <a:rPr lang="zh-CN" altLang="en-US" sz="3600" b="1" dirty="0">
                <a:latin typeface="微软雅黑" panose="020B0503020204020204" pitchFamily="34" charset="-122"/>
              </a:rPr>
              <a:t>秒）</a:t>
            </a:r>
            <a:endParaRPr lang="zh-CN" altLang="en-US" sz="3600" b="1" dirty="0">
              <a:latin typeface="微软雅黑" panose="020B0503020204020204" pitchFamily="34" charset="-122"/>
            </a:endParaRPr>
          </a:p>
        </p:txBody>
      </p:sp>
      <p:sp>
        <p:nvSpPr>
          <p:cNvPr id="21" name="Rectangle 52"/>
          <p:cNvSpPr>
            <a:spLocks noChangeArrowheads="1"/>
          </p:cNvSpPr>
          <p:nvPr/>
        </p:nvSpPr>
        <p:spPr bwMode="auto">
          <a:xfrm>
            <a:off x="1101972" y="2858747"/>
            <a:ext cx="2570163" cy="773112"/>
          </a:xfrm>
          <a:prstGeom prst="rect">
            <a:avLst/>
          </a:prstGeom>
          <a:noFill/>
          <a:ln w="9525">
            <a:noFill/>
            <a:miter lim="800000"/>
          </a:ln>
        </p:spPr>
        <p:txBody>
          <a:bodyPr/>
          <a:lstStyle/>
          <a:p>
            <a:pPr eaLnBrk="0" hangingPunct="0">
              <a:lnSpc>
                <a:spcPct val="130000"/>
              </a:lnSpc>
            </a:pPr>
            <a:r>
              <a:rPr lang="zh-CN" altLang="en-US" sz="3600" b="1" dirty="0">
                <a:solidFill>
                  <a:srgbClr val="FF3300"/>
                </a:solidFill>
                <a:latin typeface="微软雅黑" panose="020B0503020204020204" pitchFamily="34" charset="-122"/>
              </a:rPr>
              <a:t>节水花洒</a:t>
            </a:r>
            <a:endParaRPr lang="en-US" altLang="zh-CN" sz="3600" b="1" dirty="0">
              <a:solidFill>
                <a:srgbClr val="FF3300"/>
              </a:solidFill>
              <a:latin typeface="微软雅黑" panose="020B0503020204020204" pitchFamily="34" charset="-122"/>
            </a:endParaRPr>
          </a:p>
          <a:p>
            <a:pPr eaLnBrk="0" hangingPunct="0">
              <a:lnSpc>
                <a:spcPct val="130000"/>
              </a:lnSpc>
            </a:pPr>
            <a:r>
              <a:rPr lang="zh-CN" altLang="en-US" sz="3600" b="1" dirty="0">
                <a:solidFill>
                  <a:srgbClr val="FF3300"/>
                </a:solidFill>
                <a:latin typeface="微软雅黑" panose="020B0503020204020204" pitchFamily="34" charset="-122"/>
              </a:rPr>
              <a:t>    </a:t>
            </a:r>
            <a:r>
              <a:rPr lang="en-US" altLang="zh-CN" sz="3600" b="1" dirty="0">
                <a:solidFill>
                  <a:srgbClr val="FF3300"/>
                </a:solidFill>
                <a:latin typeface="Times New Roman" panose="02020603050405020304" pitchFamily="18" charset="0"/>
                <a:cs typeface="Times New Roman" panose="02020603050405020304" pitchFamily="18" charset="0"/>
              </a:rPr>
              <a:t>1.5L</a:t>
            </a:r>
            <a:endParaRPr lang="zh-CN" altLang="en-US" sz="3600" b="1" dirty="0">
              <a:solidFill>
                <a:srgbClr val="FF3300"/>
              </a:solidFill>
              <a:latin typeface="Times New Roman" panose="02020603050405020304" pitchFamily="18" charset="0"/>
              <a:cs typeface="Times New Roman" panose="02020603050405020304" pitchFamily="18" charset="0"/>
            </a:endParaRPr>
          </a:p>
        </p:txBody>
      </p:sp>
      <p:sp>
        <p:nvSpPr>
          <p:cNvPr id="22" name="Rectangle 52"/>
          <p:cNvSpPr>
            <a:spLocks noChangeArrowheads="1"/>
          </p:cNvSpPr>
          <p:nvPr/>
        </p:nvSpPr>
        <p:spPr bwMode="auto">
          <a:xfrm>
            <a:off x="8650492" y="2924063"/>
            <a:ext cx="2406651" cy="620712"/>
          </a:xfrm>
          <a:prstGeom prst="rect">
            <a:avLst/>
          </a:prstGeom>
          <a:noFill/>
          <a:ln w="9525">
            <a:noFill/>
            <a:miter lim="800000"/>
          </a:ln>
        </p:spPr>
        <p:txBody>
          <a:bodyPr/>
          <a:lstStyle/>
          <a:p>
            <a:pPr eaLnBrk="0" hangingPunct="0">
              <a:lnSpc>
                <a:spcPct val="130000"/>
              </a:lnSpc>
            </a:pPr>
            <a:r>
              <a:rPr lang="zh-CN" altLang="en-US" sz="3600" b="1" dirty="0">
                <a:solidFill>
                  <a:srgbClr val="FF3300"/>
                </a:solidFill>
                <a:latin typeface="微软雅黑" panose="020B0503020204020204" pitchFamily="34" charset="-122"/>
              </a:rPr>
              <a:t> 普通花洒</a:t>
            </a:r>
            <a:endParaRPr lang="en-US" altLang="zh-CN" sz="3600" b="1" dirty="0">
              <a:solidFill>
                <a:srgbClr val="FF3300"/>
              </a:solidFill>
              <a:latin typeface="微软雅黑" panose="020B0503020204020204" pitchFamily="34" charset="-122"/>
            </a:endParaRPr>
          </a:p>
          <a:p>
            <a:pPr eaLnBrk="0" hangingPunct="0">
              <a:lnSpc>
                <a:spcPct val="130000"/>
              </a:lnSpc>
            </a:pPr>
            <a:r>
              <a:rPr lang="en-US" altLang="zh-CN" sz="3600" b="1" dirty="0">
                <a:solidFill>
                  <a:srgbClr val="FF3300"/>
                </a:solidFill>
                <a:latin typeface="微软雅黑" panose="020B0503020204020204" pitchFamily="34" charset="-122"/>
              </a:rPr>
              <a:t>    </a:t>
            </a:r>
            <a:r>
              <a:rPr lang="en-US" altLang="zh-CN" sz="3600" b="1" dirty="0">
                <a:solidFill>
                  <a:srgbClr val="FF3300"/>
                </a:solidFill>
                <a:latin typeface="Times New Roman" panose="02020603050405020304" pitchFamily="18" charset="0"/>
                <a:cs typeface="Times New Roman" panose="02020603050405020304" pitchFamily="18" charset="0"/>
              </a:rPr>
              <a:t>2.1L</a:t>
            </a:r>
            <a:endParaRPr lang="zh-CN" altLang="en-US" sz="3600" b="1" dirty="0">
              <a:solidFill>
                <a:srgbClr val="FF3300"/>
              </a:solidFill>
              <a:latin typeface="Times New Roman" panose="02020603050405020304" pitchFamily="18" charset="0"/>
              <a:cs typeface="Times New Roman" panose="02020603050405020304" pitchFamily="18" charset="0"/>
            </a:endParaRPr>
          </a:p>
        </p:txBody>
      </p:sp>
      <p:pic>
        <p:nvPicPr>
          <p:cNvPr id="8" name="花洒对比.wmv">
            <a:hlinkClick r:id="" action="ppaction://media"/>
          </p:cNvPr>
          <p:cNvPicPr>
            <a:picLocks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3547110" y="1325880"/>
            <a:ext cx="4841875" cy="5534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p:cTn id="16"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4433" y="-2540"/>
            <a:ext cx="12200891" cy="6863080"/>
          </a:xfrm>
          <a:prstGeom prst="rect">
            <a:avLst/>
          </a:prstGeom>
        </p:spPr>
      </p:pic>
      <p:sp>
        <p:nvSpPr>
          <p:cNvPr id="6" name="Rectangle 52"/>
          <p:cNvSpPr>
            <a:spLocks noChangeArrowheads="1"/>
          </p:cNvSpPr>
          <p:nvPr/>
        </p:nvSpPr>
        <p:spPr bwMode="auto">
          <a:xfrm>
            <a:off x="0" y="2758649"/>
            <a:ext cx="2406651" cy="620712"/>
          </a:xfrm>
          <a:prstGeom prst="rect">
            <a:avLst/>
          </a:prstGeom>
          <a:noFill/>
          <a:ln w="9525">
            <a:noFill/>
            <a:miter lim="800000"/>
          </a:ln>
        </p:spPr>
        <p:txBody>
          <a:bodyPr/>
          <a:lstStyle/>
          <a:p>
            <a:pPr eaLnBrk="0" hangingPunct="0">
              <a:lnSpc>
                <a:spcPct val="130000"/>
              </a:lnSpc>
            </a:pPr>
            <a:r>
              <a:rPr lang="zh-CN" altLang="en-US" sz="3600" b="1" dirty="0">
                <a:solidFill>
                  <a:srgbClr val="FF3300"/>
                </a:solidFill>
                <a:latin typeface="微软雅黑" panose="020B0503020204020204" pitchFamily="34" charset="-122"/>
              </a:rPr>
              <a:t> 节水马桶</a:t>
            </a:r>
            <a:endParaRPr lang="en-US" altLang="zh-CN" sz="3600" b="1" dirty="0">
              <a:solidFill>
                <a:srgbClr val="FF3300"/>
              </a:solidFill>
              <a:latin typeface="微软雅黑" panose="020B0503020204020204" pitchFamily="34" charset="-122"/>
            </a:endParaRPr>
          </a:p>
          <a:p>
            <a:pPr eaLnBrk="0" hangingPunct="0">
              <a:lnSpc>
                <a:spcPct val="130000"/>
              </a:lnSpc>
            </a:pPr>
            <a:r>
              <a:rPr lang="en-US" altLang="zh-CN" sz="3600" b="1" dirty="0">
                <a:solidFill>
                  <a:srgbClr val="FF3300"/>
                </a:solidFill>
                <a:latin typeface="微软雅黑" panose="020B0503020204020204" pitchFamily="34" charset="-122"/>
              </a:rPr>
              <a:t>     </a:t>
            </a:r>
            <a:r>
              <a:rPr lang="en-US" altLang="zh-CN" sz="3600" b="1" dirty="0">
                <a:solidFill>
                  <a:srgbClr val="FF3300"/>
                </a:solidFill>
                <a:latin typeface="Times New Roman" panose="02020603050405020304" pitchFamily="18" charset="0"/>
                <a:cs typeface="Times New Roman" panose="02020603050405020304" pitchFamily="18" charset="0"/>
              </a:rPr>
              <a:t>1.5L</a:t>
            </a:r>
            <a:endParaRPr lang="zh-CN" altLang="en-US" sz="3600" b="1" dirty="0">
              <a:solidFill>
                <a:srgbClr val="FF3300"/>
              </a:solidFill>
              <a:latin typeface="Times New Roman" panose="02020603050405020304" pitchFamily="18" charset="0"/>
              <a:cs typeface="Times New Roman" panose="02020603050405020304" pitchFamily="18" charset="0"/>
            </a:endParaRPr>
          </a:p>
        </p:txBody>
      </p:sp>
      <p:sp>
        <p:nvSpPr>
          <p:cNvPr id="7" name="Rectangle 52"/>
          <p:cNvSpPr>
            <a:spLocks noChangeArrowheads="1"/>
          </p:cNvSpPr>
          <p:nvPr/>
        </p:nvSpPr>
        <p:spPr bwMode="auto">
          <a:xfrm>
            <a:off x="10173567" y="2782175"/>
            <a:ext cx="3381828" cy="773112"/>
          </a:xfrm>
          <a:prstGeom prst="rect">
            <a:avLst/>
          </a:prstGeom>
          <a:noFill/>
          <a:ln w="9525">
            <a:noFill/>
            <a:miter lim="800000"/>
          </a:ln>
        </p:spPr>
        <p:txBody>
          <a:bodyPr/>
          <a:lstStyle/>
          <a:p>
            <a:pPr eaLnBrk="0" hangingPunct="0">
              <a:lnSpc>
                <a:spcPct val="130000"/>
              </a:lnSpc>
            </a:pPr>
            <a:r>
              <a:rPr lang="zh-CN" altLang="en-US" sz="3600" b="1" dirty="0">
                <a:solidFill>
                  <a:srgbClr val="FF3300"/>
                </a:solidFill>
                <a:latin typeface="微软雅黑" panose="020B0503020204020204" pitchFamily="34" charset="-122"/>
              </a:rPr>
              <a:t>普通马桶</a:t>
            </a:r>
            <a:endParaRPr lang="en-US" altLang="zh-CN" sz="3600" b="1" dirty="0">
              <a:solidFill>
                <a:srgbClr val="FF3300"/>
              </a:solidFill>
              <a:latin typeface="微软雅黑" panose="020B0503020204020204" pitchFamily="34" charset="-122"/>
            </a:endParaRPr>
          </a:p>
          <a:p>
            <a:pPr eaLnBrk="0" hangingPunct="0">
              <a:lnSpc>
                <a:spcPct val="130000"/>
              </a:lnSpc>
            </a:pPr>
            <a:r>
              <a:rPr lang="zh-CN" altLang="en-US" sz="3600" b="1" dirty="0">
                <a:solidFill>
                  <a:srgbClr val="FF3300"/>
                </a:solidFill>
                <a:latin typeface="微软雅黑" panose="020B0503020204020204" pitchFamily="34" charset="-122"/>
              </a:rPr>
              <a:t>      </a:t>
            </a:r>
            <a:r>
              <a:rPr lang="en-US" altLang="zh-CN" sz="3600" b="1" dirty="0">
                <a:solidFill>
                  <a:srgbClr val="FF3300"/>
                </a:solidFill>
                <a:latin typeface="Times New Roman" panose="02020603050405020304" pitchFamily="18" charset="0"/>
                <a:cs typeface="Times New Roman" panose="02020603050405020304" pitchFamily="18" charset="0"/>
              </a:rPr>
              <a:t>6L</a:t>
            </a:r>
            <a:endParaRPr lang="zh-CN" altLang="en-US" sz="3600" b="1" dirty="0">
              <a:solidFill>
                <a:srgbClr val="FF3300"/>
              </a:solidFill>
              <a:latin typeface="Times New Roman" panose="02020603050405020304" pitchFamily="18" charset="0"/>
              <a:cs typeface="Times New Roman" panose="02020603050405020304" pitchFamily="18" charset="0"/>
            </a:endParaRPr>
          </a:p>
        </p:txBody>
      </p:sp>
      <p:pic>
        <p:nvPicPr>
          <p:cNvPr id="9" name="马桶对比.wmv">
            <a:hlinkClick r:id="" action="ppaction://media"/>
          </p:cNvPr>
          <p:cNvPicPr>
            <a:picLocks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2091559" y="1216573"/>
            <a:ext cx="8077200" cy="4577080"/>
          </a:xfrm>
          <a:prstGeom prst="rect">
            <a:avLst/>
          </a:prstGeom>
        </p:spPr>
      </p:pic>
      <p:sp>
        <p:nvSpPr>
          <p:cNvPr id="4" name="矩形 3"/>
          <p:cNvSpPr/>
          <p:nvPr/>
        </p:nvSpPr>
        <p:spPr>
          <a:xfrm>
            <a:off x="0" y="-2540"/>
            <a:ext cx="12197080" cy="951230"/>
          </a:xfrm>
          <a:prstGeom prst="rect">
            <a:avLst/>
          </a:prstGeom>
          <a:solidFill>
            <a:schemeClr val="bg1">
              <a:alpha val="50000"/>
            </a:schemeClr>
          </a:solidFill>
          <a:ln w="9525" cap="flat" cmpd="sng" algn="ctr">
            <a:no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endParaRPr>
          </a:p>
        </p:txBody>
      </p:sp>
      <p:sp>
        <p:nvSpPr>
          <p:cNvPr id="3" name="TextBox 2"/>
          <p:cNvSpPr txBox="1"/>
          <p:nvPr/>
        </p:nvSpPr>
        <p:spPr>
          <a:xfrm>
            <a:off x="3179717" y="-2540"/>
            <a:ext cx="9273540" cy="811530"/>
          </a:xfrm>
          <a:prstGeom prst="rect">
            <a:avLst/>
          </a:prstGeom>
          <a:noFill/>
        </p:spPr>
        <p:txBody>
          <a:bodyPr wrap="square" rtlCol="0">
            <a:spAutoFit/>
          </a:bodyPr>
          <a:lstStyle/>
          <a:p>
            <a:pPr marL="228600" indent="-228600" algn="just">
              <a:lnSpc>
                <a:spcPct val="130000"/>
              </a:lnSpc>
            </a:pPr>
            <a:r>
              <a:rPr lang="zh-CN" altLang="en-US" sz="3600" b="1" dirty="0">
                <a:latin typeface="微软雅黑" panose="020B0503020204020204" pitchFamily="34" charset="-122"/>
              </a:rPr>
              <a:t>实施前后马桶出水量对比</a:t>
            </a:r>
            <a:endParaRPr lang="zh-CN" altLang="en-US" sz="3600" b="1" dirty="0">
              <a:latin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p:cTn id="16" fill="hold" display="0">
                  <p:stCondLst>
                    <p:cond delay="indefinite"/>
                  </p:stCondLst>
                  <p:endCondLst>
                    <p:cond evt="onNext" delay="0">
                      <p:tgtEl>
                        <p:sldTgt/>
                      </p:tgtEl>
                    </p:cond>
                    <p:cond evt="onPrev" delay="0">
                      <p:tgtEl>
                        <p:sldTgt/>
                      </p:tgtEl>
                    </p:cond>
                  </p:endCondLst>
                </p:cTn>
                <p:tgtEl>
                  <p:spTgt spid="9"/>
                </p:tgtEl>
              </p:cMediaNode>
            </p:video>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11429" y="2540"/>
            <a:ext cx="12214860" cy="6853555"/>
          </a:xfrm>
          <a:prstGeom prst="rect">
            <a:avLst/>
          </a:prstGeom>
        </p:spPr>
      </p:pic>
      <p:sp>
        <p:nvSpPr>
          <p:cNvPr id="4" name="文本框 3"/>
          <p:cNvSpPr txBox="1"/>
          <p:nvPr/>
        </p:nvSpPr>
        <p:spPr>
          <a:xfrm>
            <a:off x="694691" y="1331276"/>
            <a:ext cx="11464291" cy="2749550"/>
          </a:xfrm>
          <a:prstGeom prst="rect">
            <a:avLst/>
          </a:prstGeom>
          <a:noFill/>
        </p:spPr>
        <p:txBody>
          <a:bodyPr wrap="square" rtlCol="0" anchor="t">
            <a:spAutoFit/>
          </a:bodyPr>
          <a:lstStyle/>
          <a:p>
            <a:pPr indent="-230505" eaLnBrk="1" latinLnBrk="0" hangingPunct="1">
              <a:lnSpc>
                <a:spcPct val="120000"/>
              </a:lnSpc>
              <a:buFont typeface="Arial" panose="020B0604020202020204" pitchFamily="34" charset="0"/>
              <a:buNone/>
            </a:pPr>
            <a:r>
              <a:rPr lang="en-US" altLang="zh-CN" sz="135" dirty="0">
                <a:latin typeface="微软雅黑" panose="020B0503020204020204" pitchFamily="34" charset="-122"/>
                <a:sym typeface="+mn-ea"/>
              </a:rPr>
              <a:t>  </a:t>
            </a:r>
            <a:r>
              <a:rPr lang="en-US" altLang="zh-CN" sz="2400" dirty="0">
                <a:latin typeface="微软雅黑" panose="020B0503020204020204" pitchFamily="34" charset="-122"/>
                <a:sym typeface="+mn-ea"/>
              </a:rPr>
              <a:t>   </a:t>
            </a:r>
            <a:r>
              <a:rPr lang="zh-CN" altLang="en-US" sz="2400" dirty="0">
                <a:latin typeface="Times New Roman" panose="02020603050405020304" pitchFamily="18" charset="0"/>
                <a:cs typeface="Times New Roman" panose="02020603050405020304" pitchFamily="18" charset="0"/>
                <a:sym typeface="+mn-ea"/>
              </a:rPr>
              <a:t>在对地下管网及设施全面检漏、堵漏的基础上：</a:t>
            </a:r>
            <a:endParaRPr lang="en-US" altLang="zh-CN" sz="2400" dirty="0">
              <a:latin typeface="Times New Roman" panose="02020603050405020304" pitchFamily="18" charset="0"/>
              <a:cs typeface="Times New Roman" panose="02020603050405020304" pitchFamily="18" charset="0"/>
            </a:endParaRPr>
          </a:p>
          <a:p>
            <a:pPr indent="-230505" eaLnBrk="1" latinLnBrk="0" hangingPunct="1">
              <a:lnSpc>
                <a:spcPct val="120000"/>
              </a:lnSpc>
              <a:buFont typeface="Arial" panose="020B0604020202020204" pitchFamily="34" charset="0"/>
              <a:buNone/>
            </a:pPr>
            <a:r>
              <a:rPr lang="zh-CN" altLang="en-US" sz="2400" dirty="0">
                <a:latin typeface="Times New Roman" panose="02020603050405020304" pitchFamily="18" charset="0"/>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1</a:t>
            </a:r>
            <a:r>
              <a:rPr lang="zh-CN" altLang="en-US" sz="2400" dirty="0">
                <a:latin typeface="Times New Roman" panose="02020603050405020304" pitchFamily="18" charset="0"/>
                <a:cs typeface="Times New Roman" panose="02020603050405020304" pitchFamily="18" charset="0"/>
                <a:sym typeface="+mn-ea"/>
              </a:rPr>
              <a:t>．改造地下老旧供水管线。</a:t>
            </a:r>
            <a:endParaRPr lang="en-US" altLang="zh-CN" sz="2400" dirty="0">
              <a:latin typeface="Times New Roman" panose="02020603050405020304" pitchFamily="18" charset="0"/>
              <a:cs typeface="Times New Roman" panose="02020603050405020304" pitchFamily="18" charset="0"/>
            </a:endParaRPr>
          </a:p>
          <a:p>
            <a:pPr indent="-230505" eaLnBrk="1" latinLnBrk="0" hangingPunct="1">
              <a:lnSpc>
                <a:spcPct val="120000"/>
              </a:lnSpc>
              <a:buFont typeface="Arial" panose="020B0604020202020204" pitchFamily="34" charset="0"/>
              <a:buNone/>
            </a:pPr>
            <a:r>
              <a:rPr lang="zh-CN" altLang="en-US" sz="2400" dirty="0">
                <a:latin typeface="Times New Roman" panose="02020603050405020304" pitchFamily="18" charset="0"/>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2</a:t>
            </a:r>
            <a:r>
              <a:rPr lang="zh-CN" altLang="en-US" sz="2400" dirty="0">
                <a:latin typeface="Times New Roman" panose="02020603050405020304" pitchFamily="18" charset="0"/>
                <a:cs typeface="Times New Roman" panose="02020603050405020304" pitchFamily="18" charset="0"/>
                <a:sym typeface="+mn-ea"/>
              </a:rPr>
              <a:t>．安装智能远传监控水表。</a:t>
            </a:r>
            <a:endParaRPr lang="en-US" altLang="zh-CN" sz="2400" dirty="0">
              <a:latin typeface="Times New Roman" panose="02020603050405020304" pitchFamily="18" charset="0"/>
              <a:cs typeface="Times New Roman" panose="02020603050405020304" pitchFamily="18" charset="0"/>
            </a:endParaRPr>
          </a:p>
          <a:p>
            <a:pPr indent="-230505" eaLnBrk="1" latinLnBrk="0" hangingPunct="1">
              <a:lnSpc>
                <a:spcPct val="120000"/>
              </a:lnSpc>
              <a:buFont typeface="Arial" panose="020B0604020202020204" pitchFamily="34" charset="0"/>
              <a:buNone/>
            </a:pPr>
            <a:r>
              <a:rPr lang="zh-CN" altLang="en-US" sz="2400" dirty="0">
                <a:latin typeface="Times New Roman" panose="02020603050405020304" pitchFamily="18" charset="0"/>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3</a:t>
            </a:r>
            <a:r>
              <a:rPr lang="zh-CN" altLang="en-US" sz="2400" dirty="0">
                <a:latin typeface="Times New Roman" panose="02020603050405020304" pitchFamily="18" charset="0"/>
                <a:cs typeface="Times New Roman" panose="02020603050405020304" pitchFamily="18" charset="0"/>
                <a:sym typeface="+mn-ea"/>
              </a:rPr>
              <a:t>．安装更换新型管道阀门 。</a:t>
            </a:r>
            <a:endParaRPr lang="en-US" altLang="zh-CN" sz="2400" dirty="0">
              <a:latin typeface="Times New Roman" panose="02020603050405020304" pitchFamily="18" charset="0"/>
              <a:cs typeface="Times New Roman" panose="02020603050405020304" pitchFamily="18" charset="0"/>
              <a:sym typeface="+mn-ea"/>
            </a:endParaRPr>
          </a:p>
          <a:p>
            <a:pPr indent="-230505" eaLnBrk="1" latinLnBrk="0" hangingPunct="1">
              <a:lnSpc>
                <a:spcPct val="120000"/>
              </a:lnSpc>
              <a:buFont typeface="Arial" panose="020B0604020202020204" pitchFamily="34" charset="0"/>
              <a:buNone/>
            </a:pPr>
            <a:r>
              <a:rPr lang="en-US" altLang="zh-CN" sz="2400" dirty="0">
                <a:latin typeface="Times New Roman" panose="02020603050405020304" pitchFamily="18" charset="0"/>
                <a:cs typeface="Times New Roman" panose="02020603050405020304" pitchFamily="18" charset="0"/>
                <a:sym typeface="+mn-ea"/>
              </a:rPr>
              <a:t>      4</a:t>
            </a:r>
            <a:r>
              <a:rPr lang="zh-CN" altLang="en-US" sz="2400" dirty="0">
                <a:latin typeface="Times New Roman" panose="02020603050405020304" pitchFamily="18" charset="0"/>
                <a:cs typeface="Times New Roman" panose="02020603050405020304" pitchFamily="18" charset="0"/>
                <a:sym typeface="+mn-ea"/>
              </a:rPr>
              <a:t>．改造、新建阀门井 。</a:t>
            </a:r>
            <a:endParaRPr lang="en-US" altLang="zh-CN" sz="2400" dirty="0">
              <a:latin typeface="Times New Roman" panose="02020603050405020304" pitchFamily="18" charset="0"/>
              <a:cs typeface="Times New Roman" panose="02020603050405020304" pitchFamily="18" charset="0"/>
              <a:sym typeface="+mn-ea"/>
            </a:endParaRPr>
          </a:p>
          <a:p>
            <a:pPr indent="-230505" eaLnBrk="1" latinLnBrk="0" hangingPunct="1">
              <a:lnSpc>
                <a:spcPct val="120000"/>
              </a:lnSpc>
              <a:buFont typeface="Arial" panose="020B0604020202020204" pitchFamily="34" charset="0"/>
              <a:buNone/>
            </a:pPr>
            <a:r>
              <a:rPr lang="zh-CN" altLang="en-US" sz="2400" dirty="0">
                <a:latin typeface="Times New Roman" panose="02020603050405020304" pitchFamily="18" charset="0"/>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5</a:t>
            </a:r>
            <a:r>
              <a:rPr lang="zh-CN" altLang="en-US" sz="2400" dirty="0">
                <a:latin typeface="Times New Roman" panose="02020603050405020304" pitchFamily="18" charset="0"/>
                <a:cs typeface="Times New Roman" panose="02020603050405020304" pitchFamily="18" charset="0"/>
                <a:sym typeface="+mn-ea"/>
              </a:rPr>
              <a:t>．设计安装节水标识井盖。</a:t>
            </a:r>
            <a:endParaRPr lang="zh-CN" altLang="en-US" sz="2400" dirty="0">
              <a:latin typeface="Times New Roman" panose="02020603050405020304" pitchFamily="18" charset="0"/>
              <a:cs typeface="Times New Roman" panose="02020603050405020304" pitchFamily="18" charset="0"/>
            </a:endParaRPr>
          </a:p>
        </p:txBody>
      </p:sp>
      <p:pic>
        <p:nvPicPr>
          <p:cNvPr id="136195" name="图片 2"/>
          <p:cNvPicPr>
            <a:picLocks noChangeAspect="1" noChangeArrowheads="1"/>
          </p:cNvPicPr>
          <p:nvPr/>
        </p:nvPicPr>
        <p:blipFill>
          <a:blip r:embed="rId2" cstate="print"/>
          <a:srcRect/>
          <a:stretch>
            <a:fillRect/>
          </a:stretch>
        </p:blipFill>
        <p:spPr bwMode="auto">
          <a:xfrm>
            <a:off x="8447405" y="4134801"/>
            <a:ext cx="2479040" cy="2478405"/>
          </a:xfrm>
          <a:prstGeom prst="rect">
            <a:avLst/>
          </a:prstGeom>
          <a:noFill/>
          <a:ln w="9525">
            <a:noFill/>
            <a:miter lim="800000"/>
            <a:headEnd/>
            <a:tailEnd/>
          </a:ln>
        </p:spPr>
      </p:pic>
      <p:pic>
        <p:nvPicPr>
          <p:cNvPr id="3" name="图片 2" descr="205304621547117512"/>
          <p:cNvPicPr>
            <a:picLocks noChangeAspect="1"/>
          </p:cNvPicPr>
          <p:nvPr/>
        </p:nvPicPr>
        <p:blipFill>
          <a:blip r:embed="rId3" cstate="print"/>
          <a:srcRect/>
          <a:stretch>
            <a:fillRect/>
          </a:stretch>
        </p:blipFill>
        <p:spPr>
          <a:xfrm>
            <a:off x="5169535" y="4080827"/>
            <a:ext cx="2514600" cy="2532380"/>
          </a:xfrm>
          <a:prstGeom prst="rect">
            <a:avLst/>
          </a:prstGeom>
        </p:spPr>
      </p:pic>
      <p:pic>
        <p:nvPicPr>
          <p:cNvPr id="5" name="图片 4" descr="26873952565532956"/>
          <p:cNvPicPr>
            <a:picLocks noChangeAspect="1"/>
          </p:cNvPicPr>
          <p:nvPr/>
        </p:nvPicPr>
        <p:blipFill>
          <a:blip r:embed="rId4" cstate="print"/>
          <a:srcRect/>
          <a:stretch>
            <a:fillRect/>
          </a:stretch>
        </p:blipFill>
        <p:spPr>
          <a:xfrm>
            <a:off x="1149351" y="4108131"/>
            <a:ext cx="3272155" cy="2478405"/>
          </a:xfrm>
          <a:prstGeom prst="rect">
            <a:avLst/>
          </a:prstGeom>
        </p:spPr>
      </p:pic>
      <p:sp>
        <p:nvSpPr>
          <p:cNvPr id="15" name="文本框 14"/>
          <p:cNvSpPr txBox="1"/>
          <p:nvPr/>
        </p:nvSpPr>
        <p:spPr>
          <a:xfrm>
            <a:off x="318135" y="1720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二、</a:t>
            </a:r>
            <a:r>
              <a:rPr lang="zh-CN" altLang="zh-CN" sz="3600" b="1" dirty="0">
                <a:solidFill>
                  <a:schemeClr val="tx1"/>
                </a:solidFill>
                <a:uFillTx/>
                <a:latin typeface="微软雅黑" panose="020B0503020204020204" pitchFamily="34" charset="-122"/>
                <a:sym typeface="+mn-ea"/>
              </a:rPr>
              <a:t>项目</a:t>
            </a:r>
            <a:r>
              <a:rPr lang="zh-CN" altLang="en-US" sz="3600" b="1" dirty="0">
                <a:solidFill>
                  <a:schemeClr val="tx1"/>
                </a:solidFill>
                <a:uFillTx/>
                <a:latin typeface="微软雅黑" panose="020B0503020204020204" pitchFamily="34" charset="-122"/>
                <a:sym typeface="+mn-ea"/>
              </a:rPr>
              <a:t>实施内容</a:t>
            </a:r>
            <a:endParaRPr lang="zh-CN" altLang="zh-CN" sz="3600" b="1" dirty="0">
              <a:solidFill>
                <a:srgbClr val="004C9F"/>
              </a:solidFill>
              <a:latin typeface="微软雅黑" panose="020B0503020204020204" pitchFamily="34" charset="-122"/>
            </a:endParaRPr>
          </a:p>
          <a:p>
            <a:endParaRPr lang="zh-CN" altLang="en-US" sz="135" dirty="0"/>
          </a:p>
        </p:txBody>
      </p:sp>
      <p:sp>
        <p:nvSpPr>
          <p:cNvPr id="16" name="TextBox 2"/>
          <p:cNvSpPr txBox="1"/>
          <p:nvPr/>
        </p:nvSpPr>
        <p:spPr>
          <a:xfrm>
            <a:off x="511771" y="810699"/>
            <a:ext cx="4591332" cy="521970"/>
          </a:xfrm>
          <a:prstGeom prst="rect">
            <a:avLst/>
          </a:prstGeom>
          <a:noFill/>
        </p:spPr>
        <p:txBody>
          <a:bodyPr wrap="square" rtlCol="0">
            <a:spAutoFit/>
          </a:bodyPr>
          <a:lstStyle/>
          <a:p>
            <a:r>
              <a:rPr lang="zh-CN" altLang="en-US" sz="2800" b="1" dirty="0">
                <a:latin typeface="+mj-lt"/>
                <a:ea typeface="黑体" panose="02010609060101010101" pitchFamily="49" charset="-122"/>
              </a:rPr>
              <a:t>（</a:t>
            </a:r>
            <a:r>
              <a:rPr lang="zh-CN" altLang="en-US" sz="2800" b="1" dirty="0">
                <a:ea typeface="黑体" panose="02010609060101010101" pitchFamily="49" charset="-122"/>
              </a:rPr>
              <a:t>二）改造供水管网</a:t>
            </a:r>
            <a:endParaRPr lang="zh-CN" altLang="en-US" sz="135"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635" y="3175"/>
            <a:ext cx="12193271" cy="6852285"/>
          </a:xfrm>
          <a:prstGeom prst="rect">
            <a:avLst/>
          </a:prstGeom>
        </p:spPr>
      </p:pic>
      <p:sp>
        <p:nvSpPr>
          <p:cNvPr id="3" name="文本框 2"/>
          <p:cNvSpPr txBox="1"/>
          <p:nvPr/>
        </p:nvSpPr>
        <p:spPr>
          <a:xfrm>
            <a:off x="946151" y="476885"/>
            <a:ext cx="4704715" cy="112395"/>
          </a:xfrm>
          <a:prstGeom prst="rect">
            <a:avLst/>
          </a:prstGeom>
          <a:noFill/>
        </p:spPr>
        <p:txBody>
          <a:bodyPr wrap="square" rtlCol="0">
            <a:spAutoFit/>
          </a:bodyPr>
          <a:lstStyle/>
          <a:p>
            <a:endParaRPr lang="zh-CN" altLang="en-US" sz="135"/>
          </a:p>
        </p:txBody>
      </p:sp>
      <p:sp>
        <p:nvSpPr>
          <p:cNvPr id="5" name="文本框 4"/>
          <p:cNvSpPr txBox="1"/>
          <p:nvPr/>
        </p:nvSpPr>
        <p:spPr>
          <a:xfrm>
            <a:off x="750252" y="1429229"/>
            <a:ext cx="10417175" cy="1198880"/>
          </a:xfrm>
          <a:prstGeom prst="rect">
            <a:avLst/>
          </a:prstGeom>
          <a:noFill/>
        </p:spPr>
        <p:txBody>
          <a:bodyPr wrap="square" rtlCol="0">
            <a:spAutoFit/>
          </a:bodyPr>
          <a:lstStyle/>
          <a:p>
            <a:pPr eaLnBrk="1" latinLnBrk="0" hangingPunct="1">
              <a:lnSpc>
                <a:spcPct val="150000"/>
              </a:lnSpc>
            </a:pPr>
            <a:r>
              <a:rPr lang="en-US" altLang="zh-CN" sz="2400" dirty="0">
                <a:cs typeface="Arial" panose="020B0604020202020204" pitchFamily="34" charset="0"/>
                <a:sym typeface="+mn-ea"/>
              </a:rPr>
              <a:t>       </a:t>
            </a:r>
            <a:r>
              <a:rPr lang="zh-CN" altLang="en-US" sz="2400" dirty="0">
                <a:cs typeface="Arial" panose="020B0604020202020204" pitchFamily="34" charset="0"/>
                <a:sym typeface="+mn-ea"/>
              </a:rPr>
              <a:t>学校建成了目前国内高校领先的节水技术集成示范中心，该中心由节水产品展示大厅和节水节能监管平台两部分组成。</a:t>
            </a:r>
            <a:endParaRPr lang="zh-CN" altLang="en-US" sz="135" dirty="0"/>
          </a:p>
        </p:txBody>
      </p:sp>
      <p:pic>
        <p:nvPicPr>
          <p:cNvPr id="121857" name="Picture 4"/>
          <p:cNvPicPr>
            <a:picLocks noChangeAspect="1" noChangeArrowheads="1"/>
          </p:cNvPicPr>
          <p:nvPr/>
        </p:nvPicPr>
        <p:blipFill>
          <a:blip r:embed="rId2" cstate="print"/>
          <a:srcRect/>
          <a:stretch>
            <a:fillRect/>
          </a:stretch>
        </p:blipFill>
        <p:spPr bwMode="auto">
          <a:xfrm>
            <a:off x="520700" y="2850515"/>
            <a:ext cx="5407025" cy="3041651"/>
          </a:xfrm>
          <a:prstGeom prst="rect">
            <a:avLst/>
          </a:prstGeom>
          <a:noFill/>
          <a:ln w="9525">
            <a:noFill/>
            <a:miter lim="800000"/>
            <a:headEnd/>
            <a:tailEnd/>
          </a:ln>
        </p:spPr>
      </p:pic>
      <p:pic>
        <p:nvPicPr>
          <p:cNvPr id="122881" name="图片 2"/>
          <p:cNvPicPr>
            <a:picLocks noChangeAspect="1" noChangeArrowheads="1"/>
          </p:cNvPicPr>
          <p:nvPr/>
        </p:nvPicPr>
        <p:blipFill>
          <a:blip r:embed="rId3" cstate="print"/>
          <a:srcRect/>
          <a:stretch>
            <a:fillRect/>
          </a:stretch>
        </p:blipFill>
        <p:spPr bwMode="auto">
          <a:xfrm>
            <a:off x="6233160" y="2850515"/>
            <a:ext cx="5407025" cy="3042285"/>
          </a:xfrm>
          <a:prstGeom prst="rect">
            <a:avLst/>
          </a:prstGeom>
          <a:noFill/>
          <a:ln w="9525">
            <a:noFill/>
            <a:miter lim="800000"/>
            <a:headEnd/>
            <a:tailEnd/>
          </a:ln>
        </p:spPr>
      </p:pic>
      <p:sp>
        <p:nvSpPr>
          <p:cNvPr id="10" name="箭头: 上弧形 9"/>
          <p:cNvSpPr/>
          <p:nvPr/>
        </p:nvSpPr>
        <p:spPr>
          <a:xfrm rot="20820045">
            <a:off x="4114655" y="3744785"/>
            <a:ext cx="3688371" cy="943615"/>
          </a:xfrm>
          <a:prstGeom prst="curvedDownArrow">
            <a:avLst/>
          </a:prstGeom>
          <a:solidFill>
            <a:srgbClr val="044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sp>
        <p:nvSpPr>
          <p:cNvPr id="11" name="文本框 10"/>
          <p:cNvSpPr txBox="1"/>
          <p:nvPr/>
        </p:nvSpPr>
        <p:spPr>
          <a:xfrm>
            <a:off x="318135" y="1720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二、</a:t>
            </a:r>
            <a:r>
              <a:rPr lang="zh-CN" altLang="zh-CN" sz="3600" b="1" dirty="0">
                <a:solidFill>
                  <a:schemeClr val="tx1"/>
                </a:solidFill>
                <a:uFillTx/>
                <a:latin typeface="微软雅黑" panose="020B0503020204020204" pitchFamily="34" charset="-122"/>
                <a:sym typeface="+mn-ea"/>
              </a:rPr>
              <a:t>项目</a:t>
            </a:r>
            <a:r>
              <a:rPr lang="zh-CN" altLang="en-US" sz="3600" b="1" dirty="0">
                <a:solidFill>
                  <a:schemeClr val="tx1"/>
                </a:solidFill>
                <a:uFillTx/>
                <a:latin typeface="微软雅黑" panose="020B0503020204020204" pitchFamily="34" charset="-122"/>
                <a:sym typeface="+mn-ea"/>
              </a:rPr>
              <a:t>实施内容</a:t>
            </a:r>
            <a:endParaRPr lang="zh-CN" altLang="zh-CN" sz="3600" b="1" dirty="0">
              <a:solidFill>
                <a:srgbClr val="004C9F"/>
              </a:solidFill>
              <a:latin typeface="微软雅黑" panose="020B0503020204020204" pitchFamily="34" charset="-122"/>
            </a:endParaRPr>
          </a:p>
          <a:p>
            <a:endParaRPr lang="zh-CN" altLang="en-US" sz="135" dirty="0"/>
          </a:p>
        </p:txBody>
      </p:sp>
      <p:sp>
        <p:nvSpPr>
          <p:cNvPr id="12" name="TextBox 2"/>
          <p:cNvSpPr txBox="1"/>
          <p:nvPr/>
        </p:nvSpPr>
        <p:spPr>
          <a:xfrm>
            <a:off x="511771" y="810699"/>
            <a:ext cx="5415955" cy="521970"/>
          </a:xfrm>
          <a:prstGeom prst="rect">
            <a:avLst/>
          </a:prstGeom>
          <a:noFill/>
        </p:spPr>
        <p:txBody>
          <a:bodyPr wrap="square" rtlCol="0">
            <a:spAutoFit/>
          </a:bodyPr>
          <a:lstStyle/>
          <a:p>
            <a:r>
              <a:rPr lang="zh-CN" altLang="en-US" sz="2800" b="1" dirty="0">
                <a:latin typeface="+mj-lt"/>
                <a:ea typeface="黑体" panose="02010609060101010101" pitchFamily="49" charset="-122"/>
              </a:rPr>
              <a:t>（</a:t>
            </a:r>
            <a:r>
              <a:rPr lang="zh-CN" altLang="en-US" sz="2800" b="1" dirty="0">
                <a:ea typeface="黑体" panose="02010609060101010101" pitchFamily="49" charset="-122"/>
              </a:rPr>
              <a:t>三）建成节水节能监管中心</a:t>
            </a:r>
            <a:endParaRPr lang="zh-CN" altLang="en-US" sz="13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1857"/>
                                        </p:tgtEl>
                                        <p:attrNameLst>
                                          <p:attrName>style.visibility</p:attrName>
                                        </p:attrNameLst>
                                      </p:cBhvr>
                                      <p:to>
                                        <p:strVal val="visible"/>
                                      </p:to>
                                    </p:set>
                                    <p:animEffect transition="in" filter="fade">
                                      <p:cBhvr>
                                        <p:cTn id="7" dur="500"/>
                                        <p:tgtEl>
                                          <p:spTgt spid="12185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3" presetClass="entr" presetSubtype="5" fill="hold" nodeType="afterEffect">
                                  <p:stCondLst>
                                    <p:cond delay="0"/>
                                  </p:stCondLst>
                                  <p:childTnLst>
                                    <p:set>
                                      <p:cBhvr>
                                        <p:cTn id="14" dur="1" fill="hold">
                                          <p:stCondLst>
                                            <p:cond delay="0"/>
                                          </p:stCondLst>
                                        </p:cTn>
                                        <p:tgtEl>
                                          <p:spTgt spid="122881"/>
                                        </p:tgtEl>
                                        <p:attrNameLst>
                                          <p:attrName>style.visibility</p:attrName>
                                        </p:attrNameLst>
                                      </p:cBhvr>
                                      <p:to>
                                        <p:strVal val="visible"/>
                                      </p:to>
                                    </p:set>
                                    <p:animEffect transition="in" filter="blinds(vertical)">
                                      <p:cBhvr>
                                        <p:cTn id="15" dur="500"/>
                                        <p:tgtEl>
                                          <p:spTgt spid="122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sp>
        <p:nvSpPr>
          <p:cNvPr id="124930" name="Freeform 17"/>
          <p:cNvSpPr/>
          <p:nvPr/>
        </p:nvSpPr>
        <p:spPr bwMode="auto">
          <a:xfrm>
            <a:off x="3884295" y="1975669"/>
            <a:ext cx="4302125" cy="4018915"/>
          </a:xfrm>
          <a:custGeom>
            <a:avLst/>
            <a:gdLst>
              <a:gd name="T0" fmla="*/ 2147483647 w 2428"/>
              <a:gd name="T1" fmla="*/ 2147483647 h 2308"/>
              <a:gd name="T2" fmla="*/ 0 w 2428"/>
              <a:gd name="T3" fmla="*/ 2147483647 h 2308"/>
              <a:gd name="T4" fmla="*/ 0 w 2428"/>
              <a:gd name="T5" fmla="*/ 2147483647 h 2308"/>
              <a:gd name="T6" fmla="*/ 2147483647 w 2428"/>
              <a:gd name="T7" fmla="*/ 2147483647 h 2308"/>
              <a:gd name="T8" fmla="*/ 2147483647 w 2428"/>
              <a:gd name="T9" fmla="*/ 2147483647 h 2308"/>
              <a:gd name="T10" fmla="*/ 2147483647 w 2428"/>
              <a:gd name="T11" fmla="*/ 2147483647 h 2308"/>
              <a:gd name="T12" fmla="*/ 2147483647 w 2428"/>
              <a:gd name="T13" fmla="*/ 2147483647 h 2308"/>
              <a:gd name="T14" fmla="*/ 0 w 2428"/>
              <a:gd name="T15" fmla="*/ 2147483647 h 2308"/>
              <a:gd name="T16" fmla="*/ 0 w 2428"/>
              <a:gd name="T17" fmla="*/ 2147483647 h 2308"/>
              <a:gd name="T18" fmla="*/ 2147483647 w 2428"/>
              <a:gd name="T19" fmla="*/ 2147483647 h 2308"/>
              <a:gd name="T20" fmla="*/ 2147483647 w 2428"/>
              <a:gd name="T21" fmla="*/ 2147483647 h 2308"/>
              <a:gd name="T22" fmla="*/ 2147483647 w 2428"/>
              <a:gd name="T23" fmla="*/ 2147483647 h 2308"/>
              <a:gd name="T24" fmla="*/ 2147483647 w 2428"/>
              <a:gd name="T25" fmla="*/ 2147483647 h 2308"/>
              <a:gd name="T26" fmla="*/ 2147483647 w 2428"/>
              <a:gd name="T27" fmla="*/ 2147483647 h 2308"/>
              <a:gd name="T28" fmla="*/ 2147483647 w 2428"/>
              <a:gd name="T29" fmla="*/ 2147483647 h 2308"/>
              <a:gd name="T30" fmla="*/ 2147483647 w 2428"/>
              <a:gd name="T31" fmla="*/ 2147483647 h 2308"/>
              <a:gd name="T32" fmla="*/ 2147483647 w 2428"/>
              <a:gd name="T33" fmla="*/ 2147483647 h 2308"/>
              <a:gd name="T34" fmla="*/ 2147483647 w 2428"/>
              <a:gd name="T35" fmla="*/ 2147483647 h 2308"/>
              <a:gd name="T36" fmla="*/ 2147483647 w 2428"/>
              <a:gd name="T37" fmla="*/ 2147483647 h 2308"/>
              <a:gd name="T38" fmla="*/ 2147483647 w 2428"/>
              <a:gd name="T39" fmla="*/ 2147483647 h 2308"/>
              <a:gd name="T40" fmla="*/ 2147483647 w 2428"/>
              <a:gd name="T41" fmla="*/ 2147483647 h 2308"/>
              <a:gd name="T42" fmla="*/ 2147483647 w 2428"/>
              <a:gd name="T43" fmla="*/ 2147483647 h 2308"/>
              <a:gd name="T44" fmla="*/ 2147483647 w 2428"/>
              <a:gd name="T45" fmla="*/ 0 h 2308"/>
              <a:gd name="T46" fmla="*/ 2147483647 w 2428"/>
              <a:gd name="T47" fmla="*/ 0 h 2308"/>
              <a:gd name="T48" fmla="*/ 2147483647 w 2428"/>
              <a:gd name="T49" fmla="*/ 2147483647 h 2308"/>
              <a:gd name="T50" fmla="*/ 2147483647 w 2428"/>
              <a:gd name="T51" fmla="*/ 2147483647 h 2308"/>
              <a:gd name="T52" fmla="*/ 2147483647 w 2428"/>
              <a:gd name="T53" fmla="*/ 2147483647 h 2308"/>
              <a:gd name="T54" fmla="*/ 2147483647 w 2428"/>
              <a:gd name="T55" fmla="*/ 2147483647 h 2308"/>
              <a:gd name="T56" fmla="*/ 2147483647 w 2428"/>
              <a:gd name="T57" fmla="*/ 2147483647 h 23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28"/>
              <a:gd name="T88" fmla="*/ 0 h 2308"/>
              <a:gd name="T89" fmla="*/ 2428 w 2428"/>
              <a:gd name="T90" fmla="*/ 2308 h 23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28" h="2308">
                <a:moveTo>
                  <a:pt x="745" y="6"/>
                </a:moveTo>
                <a:lnTo>
                  <a:pt x="0" y="6"/>
                </a:lnTo>
                <a:lnTo>
                  <a:pt x="0" y="767"/>
                </a:lnTo>
                <a:lnTo>
                  <a:pt x="121" y="640"/>
                </a:lnTo>
                <a:lnTo>
                  <a:pt x="591" y="1114"/>
                </a:lnTo>
                <a:lnTo>
                  <a:pt x="591" y="1197"/>
                </a:lnTo>
                <a:lnTo>
                  <a:pt x="121" y="1667"/>
                </a:lnTo>
                <a:lnTo>
                  <a:pt x="0" y="1547"/>
                </a:lnTo>
                <a:lnTo>
                  <a:pt x="0" y="2295"/>
                </a:lnTo>
                <a:lnTo>
                  <a:pt x="739" y="2295"/>
                </a:lnTo>
                <a:lnTo>
                  <a:pt x="634" y="2190"/>
                </a:lnTo>
                <a:lnTo>
                  <a:pt x="1073" y="1751"/>
                </a:lnTo>
                <a:lnTo>
                  <a:pt x="1352" y="1751"/>
                </a:lnTo>
                <a:lnTo>
                  <a:pt x="1788" y="2187"/>
                </a:lnTo>
                <a:lnTo>
                  <a:pt x="1670" y="2308"/>
                </a:lnTo>
                <a:lnTo>
                  <a:pt x="2428" y="2308"/>
                </a:lnTo>
                <a:lnTo>
                  <a:pt x="2428" y="1547"/>
                </a:lnTo>
                <a:lnTo>
                  <a:pt x="2307" y="1670"/>
                </a:lnTo>
                <a:lnTo>
                  <a:pt x="1822" y="1185"/>
                </a:lnTo>
                <a:lnTo>
                  <a:pt x="1822" y="1114"/>
                </a:lnTo>
                <a:lnTo>
                  <a:pt x="2298" y="640"/>
                </a:lnTo>
                <a:lnTo>
                  <a:pt x="2416" y="761"/>
                </a:lnTo>
                <a:lnTo>
                  <a:pt x="2416" y="0"/>
                </a:lnTo>
                <a:lnTo>
                  <a:pt x="1679" y="0"/>
                </a:lnTo>
                <a:lnTo>
                  <a:pt x="1794" y="118"/>
                </a:lnTo>
                <a:lnTo>
                  <a:pt x="1355" y="557"/>
                </a:lnTo>
                <a:lnTo>
                  <a:pt x="1079" y="557"/>
                </a:lnTo>
                <a:lnTo>
                  <a:pt x="640" y="115"/>
                </a:lnTo>
                <a:lnTo>
                  <a:pt x="745" y="6"/>
                </a:lnTo>
                <a:close/>
              </a:path>
            </a:pathLst>
          </a:custGeom>
          <a:solidFill>
            <a:srgbClr val="007FC4"/>
          </a:solidFill>
          <a:ln w="9525">
            <a:noFill/>
            <a:round/>
          </a:ln>
        </p:spPr>
        <p:txBody>
          <a:bodyPr/>
          <a:lstStyle/>
          <a:p>
            <a:endParaRPr lang="zh-CN" altLang="en-US" sz="135"/>
          </a:p>
        </p:txBody>
      </p:sp>
      <p:sp>
        <p:nvSpPr>
          <p:cNvPr id="124931" name="Rectangle 29"/>
          <p:cNvSpPr>
            <a:spLocks noChangeArrowheads="1"/>
          </p:cNvSpPr>
          <p:nvPr/>
        </p:nvSpPr>
        <p:spPr bwMode="auto">
          <a:xfrm>
            <a:off x="1817371" y="4147820"/>
            <a:ext cx="2010411" cy="1976755"/>
          </a:xfrm>
          <a:prstGeom prst="rect">
            <a:avLst/>
          </a:prstGeom>
          <a:solidFill>
            <a:srgbClr val="007FC4"/>
          </a:solidFill>
          <a:ln w="9525">
            <a:noFill/>
            <a:miter lim="800000"/>
          </a:ln>
        </p:spPr>
        <p:txBody>
          <a:bodyPr wrap="none" anchor="ctr"/>
          <a:lstStyle/>
          <a:p>
            <a:pPr>
              <a:lnSpc>
                <a:spcPct val="130000"/>
              </a:lnSpc>
            </a:pPr>
            <a:endParaRPr lang="zh-CN" altLang="en-US" sz="135">
              <a:ea typeface="宋体" panose="02010600030101010101" pitchFamily="2" charset="-122"/>
              <a:cs typeface="Arial" panose="020B0604020202020204" pitchFamily="34" charset="0"/>
            </a:endParaRPr>
          </a:p>
        </p:txBody>
      </p:sp>
      <p:sp>
        <p:nvSpPr>
          <p:cNvPr id="124932" name="Rectangle 30"/>
          <p:cNvSpPr>
            <a:spLocks noChangeArrowheads="1"/>
          </p:cNvSpPr>
          <p:nvPr/>
        </p:nvSpPr>
        <p:spPr bwMode="auto">
          <a:xfrm>
            <a:off x="1807845" y="1795145"/>
            <a:ext cx="2010411" cy="1976755"/>
          </a:xfrm>
          <a:prstGeom prst="rect">
            <a:avLst/>
          </a:prstGeom>
          <a:solidFill>
            <a:srgbClr val="007FC4"/>
          </a:solidFill>
          <a:ln w="9525">
            <a:noFill/>
            <a:miter lim="800000"/>
          </a:ln>
        </p:spPr>
        <p:txBody>
          <a:bodyPr wrap="none" anchor="ctr"/>
          <a:lstStyle/>
          <a:p>
            <a:pPr>
              <a:lnSpc>
                <a:spcPct val="130000"/>
              </a:lnSpc>
            </a:pPr>
            <a:endParaRPr lang="zh-CN" altLang="en-US" sz="135">
              <a:ea typeface="宋体" panose="02010600030101010101" pitchFamily="2" charset="-122"/>
              <a:cs typeface="Arial" panose="020B0604020202020204" pitchFamily="34" charset="0"/>
            </a:endParaRPr>
          </a:p>
        </p:txBody>
      </p:sp>
      <p:sp>
        <p:nvSpPr>
          <p:cNvPr id="124933" name="Rectangle 31"/>
          <p:cNvSpPr>
            <a:spLocks noChangeArrowheads="1"/>
          </p:cNvSpPr>
          <p:nvPr/>
        </p:nvSpPr>
        <p:spPr bwMode="auto">
          <a:xfrm>
            <a:off x="8250555" y="1807211"/>
            <a:ext cx="2010411" cy="1976755"/>
          </a:xfrm>
          <a:prstGeom prst="rect">
            <a:avLst/>
          </a:prstGeom>
          <a:solidFill>
            <a:srgbClr val="007FC4"/>
          </a:solidFill>
          <a:ln w="9525">
            <a:noFill/>
            <a:miter lim="800000"/>
          </a:ln>
        </p:spPr>
        <p:txBody>
          <a:bodyPr wrap="none" anchor="ctr"/>
          <a:lstStyle/>
          <a:p>
            <a:pPr>
              <a:lnSpc>
                <a:spcPct val="130000"/>
              </a:lnSpc>
            </a:pPr>
            <a:endParaRPr lang="zh-CN" altLang="en-US" sz="135">
              <a:ea typeface="宋体" panose="02010600030101010101" pitchFamily="2" charset="-122"/>
              <a:cs typeface="Arial" panose="020B0604020202020204" pitchFamily="34" charset="0"/>
            </a:endParaRPr>
          </a:p>
        </p:txBody>
      </p:sp>
      <p:sp>
        <p:nvSpPr>
          <p:cNvPr id="124934" name="Rectangle 32"/>
          <p:cNvSpPr>
            <a:spLocks noChangeArrowheads="1"/>
          </p:cNvSpPr>
          <p:nvPr/>
        </p:nvSpPr>
        <p:spPr bwMode="auto">
          <a:xfrm>
            <a:off x="8269605" y="4159885"/>
            <a:ext cx="2010411" cy="1976755"/>
          </a:xfrm>
          <a:prstGeom prst="rect">
            <a:avLst/>
          </a:prstGeom>
          <a:solidFill>
            <a:srgbClr val="007FC4"/>
          </a:solidFill>
          <a:ln w="9525">
            <a:noFill/>
            <a:miter lim="800000"/>
          </a:ln>
        </p:spPr>
        <p:txBody>
          <a:bodyPr wrap="none" anchor="ctr"/>
          <a:lstStyle/>
          <a:p>
            <a:pPr>
              <a:lnSpc>
                <a:spcPct val="130000"/>
              </a:lnSpc>
            </a:pPr>
            <a:endParaRPr lang="zh-CN" altLang="en-US" sz="135">
              <a:ea typeface="宋体" panose="02010600030101010101" pitchFamily="2" charset="-122"/>
              <a:cs typeface="Arial" panose="020B0604020202020204" pitchFamily="34" charset="0"/>
            </a:endParaRPr>
          </a:p>
        </p:txBody>
      </p:sp>
      <p:sp>
        <p:nvSpPr>
          <p:cNvPr id="124935" name="Text Box 19"/>
          <p:cNvSpPr txBox="1">
            <a:spLocks noChangeArrowheads="1"/>
          </p:cNvSpPr>
          <p:nvPr/>
        </p:nvSpPr>
        <p:spPr bwMode="auto">
          <a:xfrm>
            <a:off x="3841751" y="2390775"/>
            <a:ext cx="973455" cy="400050"/>
          </a:xfrm>
          <a:prstGeom prst="rect">
            <a:avLst/>
          </a:prstGeom>
          <a:noFill/>
          <a:ln w="9525">
            <a:noFill/>
            <a:miter lim="800000"/>
          </a:ln>
        </p:spPr>
        <p:txBody>
          <a:bodyPr wrap="square" lIns="0" tIns="0" rIns="0" bIns="0">
            <a:spAutoFit/>
          </a:bodyPr>
          <a:lstStyle/>
          <a:p>
            <a:pPr algn="ctr" defTabSz="800100">
              <a:lnSpc>
                <a:spcPct val="130000"/>
              </a:lnSpc>
            </a:pPr>
            <a:r>
              <a:rPr lang="zh-CN" altLang="en-US" sz="2000" b="1">
                <a:solidFill>
                  <a:schemeClr val="bg1"/>
                </a:solidFill>
                <a:latin typeface="微软雅黑" panose="020B0503020204020204" pitchFamily="34" charset="-122"/>
                <a:cs typeface="Arial" panose="020B0604020202020204" pitchFamily="34" charset="0"/>
              </a:rPr>
              <a:t>功能</a:t>
            </a:r>
            <a:r>
              <a:rPr lang="en-US" altLang="zh-CN" sz="2000" b="1">
                <a:solidFill>
                  <a:schemeClr val="bg1"/>
                </a:solidFill>
                <a:latin typeface="微软雅黑" panose="020B0503020204020204" pitchFamily="34" charset="-122"/>
                <a:cs typeface="Arial" panose="020B0604020202020204" pitchFamily="34" charset="0"/>
              </a:rPr>
              <a:t> </a:t>
            </a:r>
            <a:endParaRPr lang="en-US" altLang="zh-CN" sz="2000" b="1">
              <a:solidFill>
                <a:schemeClr val="bg1"/>
              </a:solidFill>
              <a:latin typeface="微软雅黑" panose="020B0503020204020204" pitchFamily="34" charset="-122"/>
              <a:cs typeface="Arial" panose="020B0604020202020204" pitchFamily="34" charset="0"/>
            </a:endParaRPr>
          </a:p>
        </p:txBody>
      </p:sp>
      <p:sp>
        <p:nvSpPr>
          <p:cNvPr id="124936" name="Text Box 19"/>
          <p:cNvSpPr txBox="1">
            <a:spLocks noChangeArrowheads="1"/>
          </p:cNvSpPr>
          <p:nvPr/>
        </p:nvSpPr>
        <p:spPr bwMode="auto">
          <a:xfrm>
            <a:off x="3968751" y="4975225"/>
            <a:ext cx="973455" cy="400050"/>
          </a:xfrm>
          <a:prstGeom prst="rect">
            <a:avLst/>
          </a:prstGeom>
          <a:noFill/>
          <a:ln w="9525">
            <a:noFill/>
            <a:miter lim="800000"/>
          </a:ln>
        </p:spPr>
        <p:txBody>
          <a:bodyPr wrap="square" lIns="0" tIns="0" rIns="0" bIns="0">
            <a:spAutoFit/>
          </a:bodyPr>
          <a:lstStyle/>
          <a:p>
            <a:pPr algn="ctr" defTabSz="800100">
              <a:lnSpc>
                <a:spcPct val="130000"/>
              </a:lnSpc>
            </a:pPr>
            <a:r>
              <a:rPr lang="zh-CN" altLang="en-US" sz="2000" b="1">
                <a:solidFill>
                  <a:schemeClr val="bg1"/>
                </a:solidFill>
                <a:latin typeface="微软雅黑" panose="020B0503020204020204" pitchFamily="34" charset="-122"/>
                <a:cs typeface="Arial" panose="020B0604020202020204" pitchFamily="34" charset="0"/>
              </a:rPr>
              <a:t>功能</a:t>
            </a:r>
            <a:endParaRPr lang="zh-CN" altLang="en-US" sz="2000" b="1">
              <a:solidFill>
                <a:schemeClr val="bg1"/>
              </a:solidFill>
              <a:latin typeface="微软雅黑" panose="020B0503020204020204" pitchFamily="34" charset="-122"/>
              <a:cs typeface="Arial" panose="020B0604020202020204" pitchFamily="34" charset="0"/>
            </a:endParaRPr>
          </a:p>
        </p:txBody>
      </p:sp>
      <p:sp>
        <p:nvSpPr>
          <p:cNvPr id="124937" name="Text Box 19"/>
          <p:cNvSpPr txBox="1">
            <a:spLocks noChangeArrowheads="1"/>
          </p:cNvSpPr>
          <p:nvPr/>
        </p:nvSpPr>
        <p:spPr bwMode="auto">
          <a:xfrm>
            <a:off x="6604000" y="4944745"/>
            <a:ext cx="973455" cy="400050"/>
          </a:xfrm>
          <a:prstGeom prst="rect">
            <a:avLst/>
          </a:prstGeom>
          <a:noFill/>
          <a:ln w="9525">
            <a:noFill/>
            <a:miter lim="800000"/>
          </a:ln>
        </p:spPr>
        <p:txBody>
          <a:bodyPr wrap="square" lIns="0" tIns="0" rIns="0" bIns="0">
            <a:spAutoFit/>
          </a:bodyPr>
          <a:lstStyle/>
          <a:p>
            <a:pPr algn="ctr" defTabSz="800100">
              <a:lnSpc>
                <a:spcPct val="130000"/>
              </a:lnSpc>
            </a:pPr>
            <a:r>
              <a:rPr lang="zh-CN" altLang="en-US" sz="2000" b="1">
                <a:solidFill>
                  <a:schemeClr val="bg1"/>
                </a:solidFill>
                <a:cs typeface="Arial" panose="020B0604020202020204" pitchFamily="34" charset="0"/>
              </a:rPr>
              <a:t>手段</a:t>
            </a:r>
            <a:endParaRPr lang="zh-CN" altLang="en-US" sz="2000" b="1">
              <a:solidFill>
                <a:schemeClr val="bg1"/>
              </a:solidFill>
              <a:latin typeface="微软雅黑" panose="020B0503020204020204" pitchFamily="34" charset="-122"/>
              <a:cs typeface="Arial" panose="020B0604020202020204" pitchFamily="34" charset="0"/>
            </a:endParaRPr>
          </a:p>
        </p:txBody>
      </p:sp>
      <p:sp>
        <p:nvSpPr>
          <p:cNvPr id="124938" name="Text Box 19"/>
          <p:cNvSpPr txBox="1">
            <a:spLocks noChangeArrowheads="1"/>
          </p:cNvSpPr>
          <p:nvPr/>
        </p:nvSpPr>
        <p:spPr bwMode="auto">
          <a:xfrm>
            <a:off x="6633845" y="2416175"/>
            <a:ext cx="973455" cy="800100"/>
          </a:xfrm>
          <a:prstGeom prst="rect">
            <a:avLst/>
          </a:prstGeom>
          <a:noFill/>
          <a:ln w="9525">
            <a:noFill/>
            <a:miter lim="800000"/>
          </a:ln>
        </p:spPr>
        <p:txBody>
          <a:bodyPr wrap="square" lIns="0" tIns="0" rIns="0" bIns="0">
            <a:spAutoFit/>
          </a:bodyPr>
          <a:lstStyle/>
          <a:p>
            <a:pPr algn="ctr" defTabSz="800100">
              <a:lnSpc>
                <a:spcPct val="130000"/>
              </a:lnSpc>
            </a:pPr>
            <a:r>
              <a:rPr lang="zh-CN" altLang="en-US" sz="2000" b="1">
                <a:solidFill>
                  <a:schemeClr val="bg1"/>
                </a:solidFill>
                <a:latin typeface="微软雅黑" panose="020B0503020204020204" pitchFamily="34" charset="-122"/>
                <a:cs typeface="Arial" panose="020B0604020202020204" pitchFamily="34" charset="0"/>
              </a:rPr>
              <a:t>手段</a:t>
            </a:r>
            <a:endParaRPr lang="zh-CN" altLang="en-US" sz="2000" b="1">
              <a:solidFill>
                <a:schemeClr val="bg1"/>
              </a:solidFill>
              <a:latin typeface="微软雅黑" panose="020B0503020204020204" pitchFamily="34" charset="-122"/>
              <a:cs typeface="Arial" panose="020B0604020202020204" pitchFamily="34" charset="0"/>
            </a:endParaRPr>
          </a:p>
          <a:p>
            <a:pPr algn="ctr" defTabSz="800100">
              <a:lnSpc>
                <a:spcPct val="130000"/>
              </a:lnSpc>
            </a:pPr>
            <a:endParaRPr lang="zh-CN" altLang="en-US" sz="2000" b="1" noProof="1">
              <a:solidFill>
                <a:schemeClr val="bg1"/>
              </a:solidFill>
              <a:latin typeface="微软雅黑" panose="020B0503020204020204" pitchFamily="34" charset="-122"/>
              <a:cs typeface="Arial" panose="020B0604020202020204" pitchFamily="34" charset="0"/>
            </a:endParaRPr>
          </a:p>
        </p:txBody>
      </p:sp>
      <p:sp>
        <p:nvSpPr>
          <p:cNvPr id="124939" name="Text Box 19"/>
          <p:cNvSpPr txBox="1">
            <a:spLocks noChangeArrowheads="1"/>
          </p:cNvSpPr>
          <p:nvPr/>
        </p:nvSpPr>
        <p:spPr bwMode="auto">
          <a:xfrm>
            <a:off x="2131695" y="4464051"/>
            <a:ext cx="1523365" cy="1598930"/>
          </a:xfrm>
          <a:prstGeom prst="rect">
            <a:avLst/>
          </a:prstGeom>
          <a:noFill/>
          <a:ln w="9525">
            <a:noFill/>
            <a:miter lim="800000"/>
          </a:ln>
        </p:spPr>
        <p:txBody>
          <a:bodyPr wrap="square" lIns="0" tIns="0" rIns="0" bIns="0">
            <a:spAutoFit/>
          </a:bodyPr>
          <a:lstStyle/>
          <a:p>
            <a:pPr>
              <a:lnSpc>
                <a:spcPct val="130000"/>
              </a:lnSpc>
            </a:pPr>
            <a:r>
              <a:rPr lang="zh-CN" altLang="zh-CN" sz="2800" b="1" noProof="1">
                <a:solidFill>
                  <a:schemeClr val="bg1"/>
                </a:solidFill>
              </a:rPr>
              <a:t>数据分</a:t>
            </a:r>
            <a:endParaRPr lang="en-US" altLang="zh-CN" sz="2800" b="1">
              <a:solidFill>
                <a:schemeClr val="bg1"/>
              </a:solidFill>
            </a:endParaRPr>
          </a:p>
          <a:p>
            <a:pPr>
              <a:lnSpc>
                <a:spcPct val="130000"/>
              </a:lnSpc>
            </a:pPr>
            <a:r>
              <a:rPr lang="zh-CN" altLang="zh-CN" sz="2800" b="1" noProof="1">
                <a:solidFill>
                  <a:schemeClr val="bg1"/>
                </a:solidFill>
              </a:rPr>
              <a:t>析报警</a:t>
            </a:r>
            <a:endParaRPr lang="zh-CN" altLang="zh-CN" sz="2800" b="1" noProof="1">
              <a:solidFill>
                <a:schemeClr val="bg1"/>
              </a:solidFill>
            </a:endParaRPr>
          </a:p>
          <a:p>
            <a:pPr>
              <a:lnSpc>
                <a:spcPct val="130000"/>
              </a:lnSpc>
            </a:pPr>
            <a:endParaRPr lang="zh-CN" altLang="en-US" sz="2400" b="1" noProof="1">
              <a:solidFill>
                <a:schemeClr val="bg1"/>
              </a:solidFill>
            </a:endParaRPr>
          </a:p>
        </p:txBody>
      </p:sp>
      <p:sp>
        <p:nvSpPr>
          <p:cNvPr id="124940" name="Text Box 19"/>
          <p:cNvSpPr txBox="1">
            <a:spLocks noChangeArrowheads="1"/>
          </p:cNvSpPr>
          <p:nvPr/>
        </p:nvSpPr>
        <p:spPr bwMode="auto">
          <a:xfrm>
            <a:off x="2171519" y="2283733"/>
            <a:ext cx="1489711" cy="1119505"/>
          </a:xfrm>
          <a:prstGeom prst="rect">
            <a:avLst/>
          </a:prstGeom>
          <a:noFill/>
          <a:ln w="9525">
            <a:noFill/>
            <a:miter lim="800000"/>
          </a:ln>
        </p:spPr>
        <p:txBody>
          <a:bodyPr wrap="square" lIns="0" tIns="0" rIns="0" bIns="0">
            <a:spAutoFit/>
          </a:bodyPr>
          <a:lstStyle/>
          <a:p>
            <a:pPr>
              <a:lnSpc>
                <a:spcPct val="130000"/>
              </a:lnSpc>
            </a:pPr>
            <a:r>
              <a:rPr lang="zh-CN" altLang="zh-CN" sz="2800" b="1" dirty="0">
                <a:solidFill>
                  <a:schemeClr val="bg1"/>
                </a:solidFill>
              </a:rPr>
              <a:t>实时数</a:t>
            </a:r>
            <a:endParaRPr lang="zh-CN" altLang="en-US" sz="2800" b="1" dirty="0">
              <a:solidFill>
                <a:schemeClr val="bg1"/>
              </a:solidFill>
            </a:endParaRPr>
          </a:p>
          <a:p>
            <a:pPr>
              <a:lnSpc>
                <a:spcPct val="130000"/>
              </a:lnSpc>
            </a:pPr>
            <a:r>
              <a:rPr lang="zh-CN" altLang="zh-CN" sz="2800" b="1" dirty="0">
                <a:solidFill>
                  <a:schemeClr val="bg1"/>
                </a:solidFill>
              </a:rPr>
              <a:t>据监测</a:t>
            </a:r>
            <a:endParaRPr lang="zh-CN" altLang="zh-CN" sz="2800" b="1" noProof="1">
              <a:solidFill>
                <a:schemeClr val="bg1"/>
              </a:solidFill>
            </a:endParaRPr>
          </a:p>
        </p:txBody>
      </p:sp>
      <p:sp>
        <p:nvSpPr>
          <p:cNvPr id="124941" name="Text Box 19"/>
          <p:cNvSpPr txBox="1">
            <a:spLocks noChangeArrowheads="1"/>
          </p:cNvSpPr>
          <p:nvPr/>
        </p:nvSpPr>
        <p:spPr bwMode="auto">
          <a:xfrm>
            <a:off x="8510905" y="4622165"/>
            <a:ext cx="1523365" cy="1119505"/>
          </a:xfrm>
          <a:prstGeom prst="rect">
            <a:avLst/>
          </a:prstGeom>
          <a:noFill/>
          <a:ln w="9525">
            <a:noFill/>
            <a:miter lim="800000"/>
          </a:ln>
        </p:spPr>
        <p:txBody>
          <a:bodyPr wrap="square" lIns="0" tIns="0" rIns="0" bIns="0">
            <a:spAutoFit/>
          </a:bodyPr>
          <a:lstStyle/>
          <a:p>
            <a:pPr>
              <a:lnSpc>
                <a:spcPct val="130000"/>
              </a:lnSpc>
            </a:pPr>
            <a:r>
              <a:rPr lang="en-US" altLang="zh-CN" sz="2800" b="1">
                <a:solidFill>
                  <a:schemeClr val="bg1"/>
                </a:solidFill>
              </a:rPr>
              <a:t>BS</a:t>
            </a:r>
            <a:r>
              <a:rPr lang="zh-CN" altLang="en-US" sz="2800" b="1">
                <a:solidFill>
                  <a:schemeClr val="bg1"/>
                </a:solidFill>
              </a:rPr>
              <a:t>在线监     测</a:t>
            </a:r>
            <a:endParaRPr lang="zh-CN" altLang="en-US" sz="2800" b="1">
              <a:solidFill>
                <a:schemeClr val="bg1"/>
              </a:solidFill>
            </a:endParaRPr>
          </a:p>
        </p:txBody>
      </p:sp>
      <p:sp>
        <p:nvSpPr>
          <p:cNvPr id="124942" name="Text Box 19"/>
          <p:cNvSpPr txBox="1">
            <a:spLocks noChangeArrowheads="1"/>
          </p:cNvSpPr>
          <p:nvPr/>
        </p:nvSpPr>
        <p:spPr bwMode="auto">
          <a:xfrm>
            <a:off x="8598535" y="2250440"/>
            <a:ext cx="1522731" cy="1119505"/>
          </a:xfrm>
          <a:prstGeom prst="rect">
            <a:avLst/>
          </a:prstGeom>
          <a:noFill/>
          <a:ln w="9525">
            <a:noFill/>
            <a:miter lim="800000"/>
          </a:ln>
        </p:spPr>
        <p:txBody>
          <a:bodyPr wrap="square" lIns="0" tIns="0" rIns="0" bIns="0">
            <a:spAutoFit/>
          </a:bodyPr>
          <a:lstStyle/>
          <a:p>
            <a:pPr>
              <a:lnSpc>
                <a:spcPct val="130000"/>
              </a:lnSpc>
            </a:pPr>
            <a:r>
              <a:rPr lang="zh-CN" altLang="zh-CN" sz="2800" b="1" noProof="1">
                <a:solidFill>
                  <a:schemeClr val="bg1"/>
                </a:solidFill>
              </a:rPr>
              <a:t>移动终</a:t>
            </a:r>
            <a:endParaRPr lang="en-US" altLang="zh-CN" sz="2800" b="1">
              <a:solidFill>
                <a:schemeClr val="bg1"/>
              </a:solidFill>
            </a:endParaRPr>
          </a:p>
          <a:p>
            <a:pPr>
              <a:lnSpc>
                <a:spcPct val="130000"/>
              </a:lnSpc>
            </a:pPr>
            <a:r>
              <a:rPr lang="zh-CN" altLang="zh-CN" sz="2800" b="1" noProof="1">
                <a:solidFill>
                  <a:schemeClr val="bg1"/>
                </a:solidFill>
              </a:rPr>
              <a:t>端监测</a:t>
            </a:r>
            <a:endParaRPr lang="zh-CN" altLang="en-US" sz="2800" b="1" noProof="1">
              <a:solidFill>
                <a:schemeClr val="bg1"/>
              </a:solidFill>
            </a:endParaRPr>
          </a:p>
        </p:txBody>
      </p:sp>
      <p:sp>
        <p:nvSpPr>
          <p:cNvPr id="44136" name="Rectangle 104"/>
          <p:cNvSpPr>
            <a:spLocks noChangeArrowheads="1"/>
          </p:cNvSpPr>
          <p:nvPr/>
        </p:nvSpPr>
        <p:spPr bwMode="auto">
          <a:xfrm>
            <a:off x="3904343" y="1995261"/>
            <a:ext cx="4296231" cy="3970111"/>
          </a:xfrm>
          <a:prstGeom prst="rect">
            <a:avLst/>
          </a:prstGeom>
          <a:solidFill>
            <a:srgbClr val="FFFF99">
              <a:alpha val="34117"/>
            </a:srgbClr>
          </a:solidFill>
          <a:ln w="9525">
            <a:noFill/>
            <a:miter lim="800000"/>
          </a:ln>
        </p:spPr>
        <p:txBody>
          <a:bodyPr wrap="none" anchor="ctr"/>
          <a:lstStyle/>
          <a:p>
            <a:pPr eaLnBrk="0" hangingPunct="0">
              <a:lnSpc>
                <a:spcPct val="130000"/>
              </a:lnSpc>
            </a:pPr>
            <a:endParaRPr lang="zh-CN" altLang="en-US" sz="135"/>
          </a:p>
        </p:txBody>
      </p:sp>
      <p:grpSp>
        <p:nvGrpSpPr>
          <p:cNvPr id="3" name="Group 102"/>
          <p:cNvGrpSpPr/>
          <p:nvPr/>
        </p:nvGrpSpPr>
        <p:grpSpPr bwMode="auto">
          <a:xfrm>
            <a:off x="4794251" y="2934971"/>
            <a:ext cx="2202815" cy="2165985"/>
            <a:chOff x="3189" y="1861"/>
            <a:chExt cx="1190" cy="1190"/>
          </a:xfrm>
        </p:grpSpPr>
        <p:sp>
          <p:nvSpPr>
            <p:cNvPr id="124945" name="Oval 28"/>
            <p:cNvSpPr>
              <a:spLocks noChangeArrowheads="1"/>
            </p:cNvSpPr>
            <p:nvPr/>
          </p:nvSpPr>
          <p:spPr bwMode="auto">
            <a:xfrm>
              <a:off x="3189" y="1861"/>
              <a:ext cx="1190" cy="1190"/>
            </a:xfrm>
            <a:prstGeom prst="ellipse">
              <a:avLst/>
            </a:prstGeom>
            <a:solidFill>
              <a:srgbClr val="0192D5"/>
            </a:solidFill>
            <a:ln w="9525">
              <a:solidFill>
                <a:schemeClr val="bg1"/>
              </a:solidFill>
              <a:round/>
            </a:ln>
          </p:spPr>
          <p:txBody>
            <a:bodyPr wrap="none" anchor="ctr"/>
            <a:lstStyle/>
            <a:p>
              <a:pPr>
                <a:lnSpc>
                  <a:spcPct val="130000"/>
                </a:lnSpc>
              </a:pPr>
              <a:endParaRPr lang="zh-CN" altLang="en-US" sz="135">
                <a:ea typeface="宋体" panose="02010600030101010101" pitchFamily="2" charset="-122"/>
                <a:cs typeface="Arial" panose="020B0604020202020204" pitchFamily="34" charset="0"/>
              </a:endParaRPr>
            </a:p>
          </p:txBody>
        </p:sp>
        <p:sp>
          <p:nvSpPr>
            <p:cNvPr id="124946" name="Text Box 19"/>
            <p:cNvSpPr txBox="1">
              <a:spLocks noChangeArrowheads="1"/>
            </p:cNvSpPr>
            <p:nvPr/>
          </p:nvSpPr>
          <p:spPr bwMode="auto">
            <a:xfrm>
              <a:off x="3320" y="2177"/>
              <a:ext cx="949" cy="571"/>
            </a:xfrm>
            <a:prstGeom prst="rect">
              <a:avLst/>
            </a:prstGeom>
            <a:noFill/>
            <a:ln w="9525">
              <a:noFill/>
              <a:miter lim="800000"/>
            </a:ln>
          </p:spPr>
          <p:txBody>
            <a:bodyPr lIns="0" tIns="0" rIns="0" bIns="0">
              <a:spAutoFit/>
            </a:bodyPr>
            <a:lstStyle/>
            <a:p>
              <a:pPr algn="ctr" defTabSz="800100">
                <a:lnSpc>
                  <a:spcPct val="130000"/>
                </a:lnSpc>
              </a:pPr>
              <a:r>
                <a:rPr lang="zh-CN" altLang="en-US" sz="2600" b="1">
                  <a:solidFill>
                    <a:srgbClr val="FFFFFF"/>
                  </a:solidFill>
                </a:rPr>
                <a:t>管网监控全覆盖</a:t>
              </a:r>
              <a:endParaRPr lang="zh-CN" altLang="en-US" sz="2600" b="1" noProof="1">
                <a:solidFill>
                  <a:srgbClr val="FFFFFF"/>
                </a:solidFill>
              </a:endParaRPr>
            </a:p>
          </p:txBody>
        </p:sp>
      </p:grpSp>
      <p:sp>
        <p:nvSpPr>
          <p:cNvPr id="124929" name="矩形 102"/>
          <p:cNvSpPr>
            <a:spLocks noChangeArrowheads="1"/>
          </p:cNvSpPr>
          <p:nvPr/>
        </p:nvSpPr>
        <p:spPr bwMode="auto">
          <a:xfrm>
            <a:off x="4097337" y="457200"/>
            <a:ext cx="4078287" cy="730885"/>
          </a:xfrm>
          <a:prstGeom prst="rect">
            <a:avLst/>
          </a:prstGeom>
          <a:noFill/>
          <a:ln w="9525">
            <a:noFill/>
            <a:miter lim="800000"/>
          </a:ln>
        </p:spPr>
        <p:txBody>
          <a:bodyPr>
            <a:spAutoFit/>
          </a:bodyPr>
          <a:lstStyle/>
          <a:p>
            <a:pPr>
              <a:lnSpc>
                <a:spcPct val="130000"/>
              </a:lnSpc>
              <a:buFont typeface="Arial" panose="020B0604020202020204" pitchFamily="34" charset="0"/>
              <a:buNone/>
            </a:pPr>
            <a:r>
              <a:rPr lang="en-US" altLang="zh-CN" sz="3200" b="1" dirty="0">
                <a:solidFill>
                  <a:schemeClr val="bg1"/>
                </a:solidFill>
              </a:rPr>
              <a:t>  </a:t>
            </a:r>
            <a:r>
              <a:rPr lang="zh-CN" altLang="zh-CN" sz="3200" b="1" dirty="0">
                <a:solidFill>
                  <a:schemeClr val="tx1"/>
                </a:solidFill>
                <a:latin typeface="黑体" panose="02010609060101010101" pitchFamily="49" charset="-122"/>
                <a:ea typeface="黑体" panose="02010609060101010101" pitchFamily="49" charset="-122"/>
              </a:rPr>
              <a:t>节水节能监管平台</a:t>
            </a:r>
            <a:endParaRPr lang="zh-CN" altLang="zh-CN" sz="3200" b="1" dirty="0">
              <a:solidFill>
                <a:schemeClr val="tx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4136"/>
                                        </p:tgtEl>
                                        <p:attrNameLst>
                                          <p:attrName>style.visibility</p:attrName>
                                        </p:attrNameLst>
                                      </p:cBhvr>
                                      <p:to>
                                        <p:strVal val="visible"/>
                                      </p:to>
                                    </p:set>
                                    <p:anim calcmode="lin" valueType="num">
                                      <p:cBhvr additive="base">
                                        <p:cTn id="7" dur="500" fill="hold"/>
                                        <p:tgtEl>
                                          <p:spTgt spid="44136"/>
                                        </p:tgtEl>
                                        <p:attrNameLst>
                                          <p:attrName>ppt_x</p:attrName>
                                        </p:attrNameLst>
                                      </p:cBhvr>
                                      <p:tavLst>
                                        <p:tav tm="0">
                                          <p:val>
                                            <p:strVal val="#ppt_x"/>
                                          </p:val>
                                        </p:tav>
                                        <p:tav tm="100000">
                                          <p:val>
                                            <p:strVal val="#ppt_x"/>
                                          </p:val>
                                        </p:tav>
                                      </p:tavLst>
                                    </p:anim>
                                    <p:anim calcmode="lin" valueType="num">
                                      <p:cBhvr additive="base">
                                        <p:cTn id="8" dur="500" fill="hold"/>
                                        <p:tgtEl>
                                          <p:spTgt spid="44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2824" y="-6985"/>
            <a:ext cx="12237591" cy="6871947"/>
          </a:xfrm>
          <a:prstGeom prst="rect">
            <a:avLst/>
          </a:prstGeom>
        </p:spPr>
      </p:pic>
      <p:sp>
        <p:nvSpPr>
          <p:cNvPr id="128010" name="矩形 5"/>
          <p:cNvSpPr>
            <a:spLocks noChangeArrowheads="1"/>
          </p:cNvSpPr>
          <p:nvPr/>
        </p:nvSpPr>
        <p:spPr bwMode="auto">
          <a:xfrm>
            <a:off x="277867" y="1390893"/>
            <a:ext cx="5935679" cy="931863"/>
          </a:xfrm>
          <a:prstGeom prst="rect">
            <a:avLst/>
          </a:prstGeom>
          <a:noFill/>
          <a:ln w="9525">
            <a:noFill/>
            <a:miter lim="800000"/>
          </a:ln>
        </p:spPr>
        <p:txBody>
          <a:bodyPr/>
          <a:lstStyle/>
          <a:p>
            <a:pPr algn="just">
              <a:lnSpc>
                <a:spcPct val="130000"/>
              </a:lnSpc>
              <a:buFont typeface="Arial" panose="020B0604020202020204" pitchFamily="34" charset="0"/>
              <a:buNone/>
            </a:pPr>
            <a:r>
              <a:rPr lang="en-US" altLang="zh-CN" sz="2000" dirty="0">
                <a:latin typeface="微软雅黑" panose="020B0503020204020204" pitchFamily="34" charset="-122"/>
              </a:rPr>
              <a:t>       在合同节水管理项目实施中，节水产品，节水技术固然重要，但人的意识更重要，只有人树立了强烈的节水意识，才是根本</a:t>
            </a:r>
            <a:r>
              <a:rPr lang="zh-CN" altLang="en-US" sz="2000" dirty="0">
                <a:latin typeface="微软雅黑" panose="020B0503020204020204" pitchFamily="34" charset="-122"/>
              </a:rPr>
              <a:t>。为此，成立</a:t>
            </a:r>
            <a:r>
              <a:rPr lang="zh-CN" altLang="en-US" sz="2000" dirty="0">
                <a:latin typeface="微软雅黑" panose="020B0503020204020204" pitchFamily="34" charset="-122"/>
                <a:sym typeface="+mn-ea"/>
              </a:rPr>
              <a:t>节水协会</a:t>
            </a:r>
            <a:r>
              <a:rPr lang="zh-CN" altLang="en-US" sz="2000" dirty="0">
                <a:latin typeface="微软雅黑" panose="020B0503020204020204" pitchFamily="34" charset="-122"/>
              </a:rPr>
              <a:t>，打造节水文化、开设节水课程，组织节水研讨会，讲座报告，开展节水管理研究，设计节水宣传产品，拍摄节水微电影，视频、动漫画等。通过丰富、不间断的宣传、教育和引导，</a:t>
            </a:r>
            <a:r>
              <a:rPr lang="zh-CN" altLang="en-US" sz="2000" dirty="0">
                <a:latin typeface="微软雅黑" panose="020B0503020204020204" pitchFamily="34" charset="-122"/>
                <a:sym typeface="+mn-ea"/>
              </a:rPr>
              <a:t>强化师生节水意识，养成主动节水的好习惯。</a:t>
            </a:r>
            <a:endParaRPr lang="en-US" altLang="zh-CN" sz="2000" dirty="0">
              <a:latin typeface="微软雅黑" panose="020B0503020204020204" pitchFamily="34" charset="-122"/>
              <a:sym typeface="+mn-ea"/>
            </a:endParaRPr>
          </a:p>
          <a:p>
            <a:pPr algn="just">
              <a:lnSpc>
                <a:spcPct val="130000"/>
              </a:lnSpc>
              <a:buFont typeface="Arial" panose="020B0604020202020204" pitchFamily="34" charset="0"/>
              <a:buNone/>
            </a:pPr>
            <a:r>
              <a:rPr lang="en-US" altLang="zh-CN" sz="2000" dirty="0">
                <a:latin typeface="微软雅黑" panose="020B0503020204020204" pitchFamily="34" charset="-122"/>
                <a:sym typeface="+mn-ea"/>
              </a:rPr>
              <a:t>       </a:t>
            </a:r>
            <a:r>
              <a:rPr lang="zh-CN" altLang="en-US" sz="2000" dirty="0">
                <a:latin typeface="微软雅黑" panose="020B0503020204020204" pitchFamily="34" charset="-122"/>
              </a:rPr>
              <a:t>如：开展“珍惜水、保护水、节约水、建设节水型示范高校”系列教育活动；在每年一度的节水文化创意大赛中，学生们设计的节水产品已获得多项国家专利； 校园内开通的微信、微博公众号定期更新节水小常识，并实时接收同学们的报修信息。</a:t>
            </a:r>
            <a:endParaRPr lang="en-US" altLang="zh-CN" sz="2000" dirty="0">
              <a:latin typeface="微软雅黑" panose="020B0503020204020204" pitchFamily="34" charset="-122"/>
            </a:endParaRPr>
          </a:p>
          <a:p>
            <a:pPr algn="just">
              <a:lnSpc>
                <a:spcPct val="130000"/>
              </a:lnSpc>
            </a:pPr>
            <a:r>
              <a:rPr lang="zh-CN" altLang="en-US" sz="2000" dirty="0">
                <a:latin typeface="微软雅黑" panose="020B0503020204020204" pitchFamily="34" charset="-122"/>
              </a:rPr>
              <a:t>       </a:t>
            </a:r>
            <a:endParaRPr lang="en-US" altLang="zh-CN" sz="2000" dirty="0">
              <a:latin typeface="微软雅黑" panose="020B0503020204020204" pitchFamily="34" charset="-122"/>
            </a:endParaRPr>
          </a:p>
          <a:p>
            <a:pPr algn="just">
              <a:lnSpc>
                <a:spcPct val="130000"/>
              </a:lnSpc>
              <a:buFont typeface="Arial" panose="020B0604020202020204" pitchFamily="34" charset="0"/>
              <a:buNone/>
            </a:pPr>
            <a:endParaRPr lang="zh-CN" altLang="en-US" sz="2000" dirty="0"/>
          </a:p>
        </p:txBody>
      </p:sp>
      <p:grpSp>
        <p:nvGrpSpPr>
          <p:cNvPr id="25" name="组合 4"/>
          <p:cNvGrpSpPr/>
          <p:nvPr/>
        </p:nvGrpSpPr>
        <p:grpSpPr bwMode="auto">
          <a:xfrm>
            <a:off x="9510641" y="4458844"/>
            <a:ext cx="1581785" cy="1359523"/>
            <a:chOff x="-104603" y="0"/>
            <a:chExt cx="2464040" cy="2082882"/>
          </a:xfrm>
        </p:grpSpPr>
        <p:sp>
          <p:nvSpPr>
            <p:cNvPr id="26" name="椭圆 21"/>
            <p:cNvSpPr>
              <a:spLocks noChangeArrowheads="1"/>
            </p:cNvSpPr>
            <p:nvPr/>
          </p:nvSpPr>
          <p:spPr bwMode="auto">
            <a:xfrm>
              <a:off x="19042" y="0"/>
              <a:ext cx="2178414" cy="2082882"/>
            </a:xfrm>
            <a:prstGeom prst="ellipse">
              <a:avLst/>
            </a:prstGeom>
            <a:noFill/>
            <a:ln w="12700">
              <a:solidFill>
                <a:srgbClr val="0192D5"/>
              </a:solidFill>
              <a:prstDash val="dash"/>
              <a:round/>
            </a:ln>
          </p:spPr>
          <p:txBody>
            <a:bodyPr anchor="ctr"/>
            <a:lstStyle/>
            <a:p>
              <a:pPr algn="ctr">
                <a:lnSpc>
                  <a:spcPct val="130000"/>
                </a:lnSpc>
                <a:buFont typeface="Arial" panose="020B0604020202020204" pitchFamily="34" charset="0"/>
                <a:buNone/>
              </a:pPr>
              <a:endParaRPr lang="zh-CN" altLang="en-US" sz="135">
                <a:solidFill>
                  <a:schemeClr val="bg1"/>
                </a:solidFill>
              </a:endParaRPr>
            </a:p>
          </p:txBody>
        </p:sp>
        <p:sp>
          <p:nvSpPr>
            <p:cNvPr id="27" name="椭圆 22"/>
            <p:cNvSpPr>
              <a:spLocks noChangeArrowheads="1"/>
            </p:cNvSpPr>
            <p:nvPr/>
          </p:nvSpPr>
          <p:spPr bwMode="auto">
            <a:xfrm>
              <a:off x="165665" y="140890"/>
              <a:ext cx="1883262" cy="1801103"/>
            </a:xfrm>
            <a:prstGeom prst="ellipse">
              <a:avLst/>
            </a:prstGeom>
            <a:gradFill rotWithShape="1">
              <a:gsLst>
                <a:gs pos="0">
                  <a:srgbClr val="0070C0"/>
                </a:gs>
                <a:gs pos="100000">
                  <a:srgbClr val="00B0F0">
                    <a:alpha val="50000"/>
                  </a:srgbClr>
                </a:gs>
              </a:gsLst>
              <a:lin ang="4200000"/>
            </a:gradFill>
            <a:ln w="9525">
              <a:noFill/>
              <a:round/>
            </a:ln>
            <a:effectLst>
              <a:outerShdw dist="75434" dir="2700000" algn="ctr" rotWithShape="0">
                <a:srgbClr val="000000">
                  <a:alpha val="21999"/>
                </a:srgbClr>
              </a:outerShdw>
            </a:effectLst>
          </p:spPr>
          <p:txBody>
            <a:bodyPr anchor="ctr"/>
            <a:lstStyle/>
            <a:p>
              <a:pPr algn="ctr">
                <a:lnSpc>
                  <a:spcPct val="130000"/>
                </a:lnSpc>
                <a:buFont typeface="Arial" panose="020B0604020202020204" pitchFamily="34" charset="0"/>
                <a:buNone/>
                <a:defRPr/>
              </a:pPr>
              <a:endParaRPr lang="zh-CN" altLang="en-US" sz="135">
                <a:solidFill>
                  <a:schemeClr val="bg1"/>
                </a:solidFill>
              </a:endParaRPr>
            </a:p>
          </p:txBody>
        </p:sp>
        <p:sp>
          <p:nvSpPr>
            <p:cNvPr id="28" name="矩形 24"/>
            <p:cNvSpPr>
              <a:spLocks noChangeArrowheads="1"/>
            </p:cNvSpPr>
            <p:nvPr/>
          </p:nvSpPr>
          <p:spPr bwMode="auto">
            <a:xfrm>
              <a:off x="-104603" y="339890"/>
              <a:ext cx="2464040" cy="266565"/>
            </a:xfrm>
            <a:prstGeom prst="rect">
              <a:avLst/>
            </a:prstGeom>
            <a:noFill/>
            <a:ln w="9525">
              <a:noFill/>
              <a:miter lim="800000"/>
            </a:ln>
          </p:spPr>
          <p:txBody>
            <a:bodyPr wrap="square">
              <a:spAutoFit/>
            </a:bodyPr>
            <a:lstStyle/>
            <a:p>
              <a:pPr algn="ctr">
                <a:lnSpc>
                  <a:spcPct val="130000"/>
                </a:lnSpc>
                <a:buFont typeface="Arial" panose="020B0604020202020204" pitchFamily="34" charset="0"/>
                <a:buNone/>
              </a:pPr>
              <a:r>
                <a:rPr lang="zh-CN" altLang="en-US" sz="135" b="1" dirty="0">
                  <a:solidFill>
                    <a:schemeClr val="bg1"/>
                  </a:solidFill>
                </a:rPr>
                <a:t>发起节水</a:t>
              </a:r>
              <a:endParaRPr lang="en-US" altLang="zh-CN" sz="135" b="1" dirty="0">
                <a:solidFill>
                  <a:schemeClr val="bg1"/>
                </a:solidFill>
              </a:endParaRPr>
            </a:p>
            <a:p>
              <a:pPr algn="ctr">
                <a:lnSpc>
                  <a:spcPct val="130000"/>
                </a:lnSpc>
              </a:pPr>
              <a:r>
                <a:rPr lang="zh-CN" altLang="en-US" sz="135" b="1" dirty="0">
                  <a:solidFill>
                    <a:schemeClr val="bg1"/>
                  </a:solidFill>
                </a:rPr>
                <a:t>倡议活动</a:t>
              </a:r>
              <a:endParaRPr lang="zh-CN" altLang="en-US" sz="135" b="1" dirty="0">
                <a:solidFill>
                  <a:schemeClr val="bg1"/>
                </a:solidFill>
              </a:endParaRPr>
            </a:p>
            <a:p>
              <a:pPr algn="ctr">
                <a:lnSpc>
                  <a:spcPct val="130000"/>
                </a:lnSpc>
                <a:buFont typeface="Arial" panose="020B0604020202020204" pitchFamily="34" charset="0"/>
                <a:buNone/>
              </a:pPr>
              <a:endParaRPr lang="zh-CN" altLang="en-US" sz="135" b="1" dirty="0">
                <a:solidFill>
                  <a:schemeClr val="bg1"/>
                </a:solidFill>
              </a:endParaRPr>
            </a:p>
          </p:txBody>
        </p:sp>
      </p:grpSp>
      <p:grpSp>
        <p:nvGrpSpPr>
          <p:cNvPr id="30" name="组合 3"/>
          <p:cNvGrpSpPr/>
          <p:nvPr/>
        </p:nvGrpSpPr>
        <p:grpSpPr bwMode="auto">
          <a:xfrm>
            <a:off x="10436781" y="2526759"/>
            <a:ext cx="1491615" cy="1280864"/>
            <a:chOff x="14761984" y="-10035340"/>
            <a:chExt cx="3163604" cy="3163605"/>
          </a:xfrm>
        </p:grpSpPr>
        <p:sp>
          <p:nvSpPr>
            <p:cNvPr id="31" name="椭圆 25"/>
            <p:cNvSpPr>
              <a:spLocks noChangeArrowheads="1"/>
            </p:cNvSpPr>
            <p:nvPr/>
          </p:nvSpPr>
          <p:spPr bwMode="auto">
            <a:xfrm>
              <a:off x="14761984" y="-10035340"/>
              <a:ext cx="3163604" cy="3163605"/>
            </a:xfrm>
            <a:prstGeom prst="ellipse">
              <a:avLst/>
            </a:prstGeom>
            <a:noFill/>
            <a:ln w="12700">
              <a:solidFill>
                <a:srgbClr val="0192D5"/>
              </a:solidFill>
              <a:prstDash val="dash"/>
              <a:round/>
            </a:ln>
          </p:spPr>
          <p:txBody>
            <a:bodyPr anchor="ctr"/>
            <a:lstStyle/>
            <a:p>
              <a:pPr algn="ctr">
                <a:lnSpc>
                  <a:spcPct val="130000"/>
                </a:lnSpc>
                <a:buFont typeface="Arial" panose="020B0604020202020204" pitchFamily="34" charset="0"/>
                <a:buNone/>
              </a:pPr>
              <a:endParaRPr lang="zh-CN" altLang="en-US" sz="135">
                <a:solidFill>
                  <a:schemeClr val="bg1"/>
                </a:solidFill>
              </a:endParaRPr>
            </a:p>
          </p:txBody>
        </p:sp>
        <p:sp>
          <p:nvSpPr>
            <p:cNvPr id="32" name="椭圆 26"/>
            <p:cNvSpPr>
              <a:spLocks noChangeArrowheads="1"/>
            </p:cNvSpPr>
            <p:nvPr/>
          </p:nvSpPr>
          <p:spPr bwMode="auto">
            <a:xfrm>
              <a:off x="15018556" y="-9865888"/>
              <a:ext cx="2650213" cy="2650211"/>
            </a:xfrm>
            <a:prstGeom prst="ellipse">
              <a:avLst/>
            </a:prstGeom>
            <a:gradFill rotWithShape="1">
              <a:gsLst>
                <a:gs pos="0">
                  <a:srgbClr val="0070C0"/>
                </a:gs>
                <a:gs pos="100000">
                  <a:srgbClr val="00B0F0">
                    <a:alpha val="50000"/>
                  </a:srgbClr>
                </a:gs>
              </a:gsLst>
              <a:lin ang="4200000"/>
            </a:gradFill>
            <a:ln w="9525">
              <a:noFill/>
              <a:round/>
            </a:ln>
            <a:effectLst>
              <a:outerShdw dist="75434" dir="2700000" algn="ctr" rotWithShape="0">
                <a:srgbClr val="000000">
                  <a:alpha val="21999"/>
                </a:srgbClr>
              </a:outerShdw>
            </a:effectLst>
          </p:spPr>
          <p:txBody>
            <a:bodyPr anchor="ctr"/>
            <a:lstStyle/>
            <a:p>
              <a:pPr algn="ctr">
                <a:lnSpc>
                  <a:spcPct val="130000"/>
                </a:lnSpc>
                <a:buFont typeface="Arial" panose="020B0604020202020204" pitchFamily="34" charset="0"/>
                <a:buNone/>
                <a:defRPr/>
              </a:pPr>
              <a:endParaRPr lang="zh-CN" altLang="en-US" sz="135">
                <a:solidFill>
                  <a:schemeClr val="bg1"/>
                </a:solidFill>
              </a:endParaRPr>
            </a:p>
          </p:txBody>
        </p:sp>
        <p:sp>
          <p:nvSpPr>
            <p:cNvPr id="33" name="矩形 28"/>
            <p:cNvSpPr>
              <a:spLocks noChangeArrowheads="1"/>
            </p:cNvSpPr>
            <p:nvPr/>
          </p:nvSpPr>
          <p:spPr bwMode="auto">
            <a:xfrm>
              <a:off x="15018556" y="-9652204"/>
              <a:ext cx="2651496" cy="2664688"/>
            </a:xfrm>
            <a:prstGeom prst="rect">
              <a:avLst/>
            </a:prstGeom>
            <a:noFill/>
            <a:ln w="9525">
              <a:noFill/>
              <a:miter lim="800000"/>
            </a:ln>
          </p:spPr>
          <p:txBody>
            <a:bodyPr wrap="square">
              <a:spAutoFit/>
            </a:bodyPr>
            <a:lstStyle/>
            <a:p>
              <a:pPr algn="ctr">
                <a:lnSpc>
                  <a:spcPct val="130000"/>
                </a:lnSpc>
              </a:pPr>
              <a:r>
                <a:rPr lang="zh-CN" altLang="en-US" sz="1600" b="1" dirty="0">
                  <a:solidFill>
                    <a:schemeClr val="bg1"/>
                  </a:solidFill>
                </a:rPr>
                <a:t>开展世界水日节水周宣传</a:t>
              </a:r>
              <a:endParaRPr lang="zh-CN" altLang="en-US" sz="1600" b="1" dirty="0">
                <a:solidFill>
                  <a:schemeClr val="bg1"/>
                </a:solidFill>
              </a:endParaRPr>
            </a:p>
            <a:p>
              <a:pPr algn="ctr">
                <a:lnSpc>
                  <a:spcPct val="130000"/>
                </a:lnSpc>
                <a:buFont typeface="Arial" panose="020B0604020202020204" pitchFamily="34" charset="0"/>
                <a:buNone/>
              </a:pPr>
              <a:endParaRPr lang="en-US" altLang="zh-CN" sz="135" b="1" dirty="0">
                <a:solidFill>
                  <a:schemeClr val="bg1"/>
                </a:solidFill>
              </a:endParaRPr>
            </a:p>
          </p:txBody>
        </p:sp>
      </p:grpSp>
      <p:grpSp>
        <p:nvGrpSpPr>
          <p:cNvPr id="34" name="组合 29"/>
          <p:cNvGrpSpPr/>
          <p:nvPr/>
        </p:nvGrpSpPr>
        <p:grpSpPr bwMode="auto">
          <a:xfrm>
            <a:off x="8520291" y="1095415"/>
            <a:ext cx="1491615" cy="1332229"/>
            <a:chOff x="16536102" y="-11868276"/>
            <a:chExt cx="3111737" cy="3111735"/>
          </a:xfrm>
        </p:grpSpPr>
        <p:sp>
          <p:nvSpPr>
            <p:cNvPr id="35" name="椭圆 30"/>
            <p:cNvSpPr>
              <a:spLocks noChangeArrowheads="1"/>
            </p:cNvSpPr>
            <p:nvPr/>
          </p:nvSpPr>
          <p:spPr bwMode="auto">
            <a:xfrm>
              <a:off x="16536102" y="-11868276"/>
              <a:ext cx="3111737" cy="3111735"/>
            </a:xfrm>
            <a:prstGeom prst="ellipse">
              <a:avLst/>
            </a:prstGeom>
            <a:noFill/>
            <a:ln w="12700">
              <a:solidFill>
                <a:srgbClr val="0192D5"/>
              </a:solidFill>
              <a:prstDash val="dash"/>
              <a:round/>
            </a:ln>
          </p:spPr>
          <p:txBody>
            <a:bodyPr anchor="ctr"/>
            <a:lstStyle/>
            <a:p>
              <a:pPr algn="ctr">
                <a:lnSpc>
                  <a:spcPct val="130000"/>
                </a:lnSpc>
                <a:buFont typeface="Arial" panose="020B0604020202020204" pitchFamily="34" charset="0"/>
                <a:buNone/>
              </a:pPr>
              <a:endParaRPr lang="zh-CN" altLang="en-US" sz="135">
                <a:solidFill>
                  <a:schemeClr val="bg1"/>
                </a:solidFill>
              </a:endParaRPr>
            </a:p>
          </p:txBody>
        </p:sp>
        <p:sp>
          <p:nvSpPr>
            <p:cNvPr id="36" name="椭圆 31"/>
            <p:cNvSpPr>
              <a:spLocks noChangeArrowheads="1"/>
            </p:cNvSpPr>
            <p:nvPr/>
          </p:nvSpPr>
          <p:spPr bwMode="auto">
            <a:xfrm>
              <a:off x="16702501" y="-11709068"/>
              <a:ext cx="2653951" cy="2650962"/>
            </a:xfrm>
            <a:prstGeom prst="ellipse">
              <a:avLst/>
            </a:prstGeom>
            <a:gradFill rotWithShape="1">
              <a:gsLst>
                <a:gs pos="0">
                  <a:srgbClr val="0070C0"/>
                </a:gs>
                <a:gs pos="100000">
                  <a:srgbClr val="00B0F0">
                    <a:alpha val="50000"/>
                  </a:srgbClr>
                </a:gs>
              </a:gsLst>
              <a:lin ang="18900000" scaled="1"/>
            </a:gradFill>
            <a:ln w="9525">
              <a:noFill/>
              <a:round/>
            </a:ln>
            <a:effectLst>
              <a:outerShdw dist="75434" dir="2700000" algn="ctr" rotWithShape="0">
                <a:srgbClr val="000000">
                  <a:alpha val="21999"/>
                </a:srgbClr>
              </a:outerShdw>
            </a:effectLst>
          </p:spPr>
          <p:txBody>
            <a:bodyPr anchor="ctr"/>
            <a:lstStyle/>
            <a:p>
              <a:pPr algn="ctr">
                <a:lnSpc>
                  <a:spcPct val="130000"/>
                </a:lnSpc>
                <a:buFont typeface="Arial" panose="020B0604020202020204" pitchFamily="34" charset="0"/>
                <a:buNone/>
                <a:defRPr/>
              </a:pPr>
              <a:endParaRPr lang="zh-CN" altLang="en-US" sz="135">
                <a:solidFill>
                  <a:schemeClr val="bg1"/>
                </a:solidFill>
              </a:endParaRPr>
            </a:p>
          </p:txBody>
        </p:sp>
        <p:sp>
          <p:nvSpPr>
            <p:cNvPr id="37" name="矩形 33"/>
            <p:cNvSpPr>
              <a:spLocks noChangeArrowheads="1"/>
            </p:cNvSpPr>
            <p:nvPr/>
          </p:nvSpPr>
          <p:spPr bwMode="auto">
            <a:xfrm>
              <a:off x="16703678" y="-11332066"/>
              <a:ext cx="2651500" cy="406395"/>
            </a:xfrm>
            <a:prstGeom prst="rect">
              <a:avLst/>
            </a:prstGeom>
            <a:noFill/>
            <a:ln w="9525">
              <a:noFill/>
              <a:miter lim="800000"/>
            </a:ln>
          </p:spPr>
          <p:txBody>
            <a:bodyPr>
              <a:spAutoFit/>
            </a:bodyPr>
            <a:lstStyle/>
            <a:p>
              <a:pPr algn="ctr">
                <a:lnSpc>
                  <a:spcPct val="130000"/>
                </a:lnSpc>
                <a:buFont typeface="Arial" panose="020B0604020202020204" pitchFamily="34" charset="0"/>
                <a:buNone/>
              </a:pPr>
              <a:r>
                <a:rPr lang="zh-CN" altLang="en-US" sz="135" b="1" dirty="0">
                  <a:solidFill>
                    <a:schemeClr val="bg1"/>
                  </a:solidFill>
                </a:rPr>
                <a:t>成立校园</a:t>
              </a:r>
              <a:endParaRPr lang="en-US" altLang="zh-CN" sz="135" b="1" dirty="0">
                <a:solidFill>
                  <a:schemeClr val="bg1"/>
                </a:solidFill>
              </a:endParaRPr>
            </a:p>
            <a:p>
              <a:pPr algn="ctr">
                <a:lnSpc>
                  <a:spcPct val="130000"/>
                </a:lnSpc>
              </a:pPr>
              <a:r>
                <a:rPr lang="zh-CN" altLang="en-US" sz="135" b="1" dirty="0">
                  <a:solidFill>
                    <a:schemeClr val="bg1"/>
                  </a:solidFill>
                </a:rPr>
                <a:t>节水协会</a:t>
              </a:r>
              <a:endParaRPr lang="zh-CN" altLang="en-US" sz="135" b="1" dirty="0">
                <a:solidFill>
                  <a:schemeClr val="bg1"/>
                </a:solidFill>
              </a:endParaRPr>
            </a:p>
            <a:p>
              <a:pPr algn="ctr">
                <a:lnSpc>
                  <a:spcPct val="130000"/>
                </a:lnSpc>
                <a:buFont typeface="Arial" panose="020B0604020202020204" pitchFamily="34" charset="0"/>
                <a:buNone/>
              </a:pPr>
              <a:endParaRPr lang="en-US" altLang="zh-CN" sz="135" b="1" dirty="0">
                <a:solidFill>
                  <a:schemeClr val="bg1"/>
                </a:solidFill>
              </a:endParaRPr>
            </a:p>
          </p:txBody>
        </p:sp>
      </p:grpSp>
      <p:grpSp>
        <p:nvGrpSpPr>
          <p:cNvPr id="38" name="组合 38"/>
          <p:cNvGrpSpPr/>
          <p:nvPr/>
        </p:nvGrpSpPr>
        <p:grpSpPr bwMode="auto">
          <a:xfrm>
            <a:off x="7536280" y="4379540"/>
            <a:ext cx="1487171" cy="1399851"/>
            <a:chOff x="-43080" y="0"/>
            <a:chExt cx="2336894" cy="2152097"/>
          </a:xfrm>
        </p:grpSpPr>
        <p:sp>
          <p:nvSpPr>
            <p:cNvPr id="39" name="椭圆 39"/>
            <p:cNvSpPr>
              <a:spLocks noChangeArrowheads="1"/>
            </p:cNvSpPr>
            <p:nvPr/>
          </p:nvSpPr>
          <p:spPr bwMode="auto">
            <a:xfrm>
              <a:off x="0" y="0"/>
              <a:ext cx="2250908" cy="2152097"/>
            </a:xfrm>
            <a:prstGeom prst="ellipse">
              <a:avLst/>
            </a:prstGeom>
            <a:noFill/>
            <a:ln w="12700">
              <a:solidFill>
                <a:srgbClr val="0192D5"/>
              </a:solidFill>
              <a:prstDash val="dash"/>
              <a:round/>
            </a:ln>
          </p:spPr>
          <p:txBody>
            <a:bodyPr anchor="ctr"/>
            <a:lstStyle/>
            <a:p>
              <a:pPr algn="ctr">
                <a:lnSpc>
                  <a:spcPct val="130000"/>
                </a:lnSpc>
                <a:buFont typeface="Arial" panose="020B0604020202020204" pitchFamily="34" charset="0"/>
                <a:buNone/>
              </a:pPr>
              <a:endParaRPr lang="zh-CN" altLang="en-US" sz="135">
                <a:solidFill>
                  <a:schemeClr val="bg1"/>
                </a:solidFill>
              </a:endParaRPr>
            </a:p>
          </p:txBody>
        </p:sp>
        <p:sp>
          <p:nvSpPr>
            <p:cNvPr id="40" name="椭圆 40"/>
            <p:cNvSpPr>
              <a:spLocks noChangeArrowheads="1"/>
            </p:cNvSpPr>
            <p:nvPr/>
          </p:nvSpPr>
          <p:spPr bwMode="auto">
            <a:xfrm>
              <a:off x="183434" y="214430"/>
              <a:ext cx="1884037" cy="1798484"/>
            </a:xfrm>
            <a:prstGeom prst="ellipse">
              <a:avLst/>
            </a:prstGeom>
            <a:gradFill rotWithShape="1">
              <a:gsLst>
                <a:gs pos="0">
                  <a:srgbClr val="0070C0"/>
                </a:gs>
                <a:gs pos="100000">
                  <a:srgbClr val="00B0F0">
                    <a:alpha val="50000"/>
                  </a:srgbClr>
                </a:gs>
              </a:gsLst>
              <a:lin ang="4200000"/>
            </a:gradFill>
            <a:ln w="9525">
              <a:noFill/>
              <a:round/>
            </a:ln>
            <a:effectLst>
              <a:outerShdw dist="75434" dir="2700000" algn="ctr" rotWithShape="0">
                <a:srgbClr val="000000">
                  <a:alpha val="21999"/>
                </a:srgbClr>
              </a:outerShdw>
            </a:effectLst>
          </p:spPr>
          <p:txBody>
            <a:bodyPr anchor="ctr"/>
            <a:lstStyle/>
            <a:p>
              <a:pPr algn="ctr">
                <a:lnSpc>
                  <a:spcPct val="130000"/>
                </a:lnSpc>
                <a:buFont typeface="Arial" panose="020B0604020202020204" pitchFamily="34" charset="0"/>
                <a:buNone/>
                <a:defRPr/>
              </a:pPr>
              <a:endParaRPr lang="zh-CN" altLang="en-US" sz="135">
                <a:solidFill>
                  <a:schemeClr val="bg1"/>
                </a:solidFill>
              </a:endParaRPr>
            </a:p>
          </p:txBody>
        </p:sp>
        <p:sp>
          <p:nvSpPr>
            <p:cNvPr id="41" name="矩形 41"/>
            <p:cNvSpPr>
              <a:spLocks noChangeArrowheads="1"/>
            </p:cNvSpPr>
            <p:nvPr/>
          </p:nvSpPr>
          <p:spPr bwMode="auto">
            <a:xfrm>
              <a:off x="-43080" y="215157"/>
              <a:ext cx="2336894" cy="267488"/>
            </a:xfrm>
            <a:prstGeom prst="rect">
              <a:avLst/>
            </a:prstGeom>
            <a:noFill/>
            <a:ln w="9525">
              <a:noFill/>
              <a:miter lim="800000"/>
            </a:ln>
          </p:spPr>
          <p:txBody>
            <a:bodyPr>
              <a:spAutoFit/>
            </a:bodyPr>
            <a:lstStyle/>
            <a:p>
              <a:pPr algn="ctr">
                <a:lnSpc>
                  <a:spcPct val="130000"/>
                </a:lnSpc>
                <a:buFont typeface="Arial" panose="020B0604020202020204" pitchFamily="34" charset="0"/>
                <a:buNone/>
              </a:pPr>
              <a:r>
                <a:rPr lang="zh-CN" altLang="en-US" sz="135" b="1" dirty="0">
                  <a:solidFill>
                    <a:schemeClr val="bg1"/>
                  </a:solidFill>
                </a:rPr>
                <a:t>  征集节水</a:t>
              </a:r>
              <a:endParaRPr lang="zh-CN" altLang="en-US" sz="135" b="1" dirty="0">
                <a:solidFill>
                  <a:schemeClr val="bg1"/>
                </a:solidFill>
              </a:endParaRPr>
            </a:p>
            <a:p>
              <a:pPr algn="ctr">
                <a:lnSpc>
                  <a:spcPct val="130000"/>
                </a:lnSpc>
                <a:buFont typeface="Arial" panose="020B0604020202020204" pitchFamily="34" charset="0"/>
                <a:buNone/>
              </a:pPr>
              <a:r>
                <a:rPr lang="zh-CN" altLang="en-US" sz="135" b="1" dirty="0">
                  <a:solidFill>
                    <a:schemeClr val="bg1"/>
                  </a:solidFill>
                </a:rPr>
                <a:t>广告语与标识</a:t>
              </a:r>
              <a:endParaRPr lang="zh-CN" altLang="en-US" sz="135" b="1" dirty="0">
                <a:solidFill>
                  <a:schemeClr val="bg1"/>
                </a:solidFill>
              </a:endParaRPr>
            </a:p>
            <a:p>
              <a:pPr algn="ctr">
                <a:lnSpc>
                  <a:spcPct val="130000"/>
                </a:lnSpc>
                <a:buFont typeface="Arial" panose="020B0604020202020204" pitchFamily="34" charset="0"/>
                <a:buNone/>
              </a:pPr>
              <a:endParaRPr lang="en-US" altLang="zh-CN" sz="135" b="1" dirty="0">
                <a:solidFill>
                  <a:schemeClr val="bg1"/>
                </a:solidFill>
              </a:endParaRPr>
            </a:p>
          </p:txBody>
        </p:sp>
      </p:grpSp>
      <p:grpSp>
        <p:nvGrpSpPr>
          <p:cNvPr id="42" name="组合 42"/>
          <p:cNvGrpSpPr/>
          <p:nvPr/>
        </p:nvGrpSpPr>
        <p:grpSpPr bwMode="auto">
          <a:xfrm>
            <a:off x="6620435" y="2499287"/>
            <a:ext cx="1383031" cy="1331595"/>
            <a:chOff x="0" y="0"/>
            <a:chExt cx="3208774" cy="3208774"/>
          </a:xfrm>
        </p:grpSpPr>
        <p:sp>
          <p:nvSpPr>
            <p:cNvPr id="43" name="椭圆 43"/>
            <p:cNvSpPr>
              <a:spLocks noChangeArrowheads="1"/>
            </p:cNvSpPr>
            <p:nvPr/>
          </p:nvSpPr>
          <p:spPr bwMode="auto">
            <a:xfrm>
              <a:off x="0" y="0"/>
              <a:ext cx="3208774" cy="3208774"/>
            </a:xfrm>
            <a:prstGeom prst="ellipse">
              <a:avLst/>
            </a:prstGeom>
            <a:noFill/>
            <a:ln w="12700">
              <a:solidFill>
                <a:srgbClr val="0192D5"/>
              </a:solidFill>
              <a:prstDash val="dash"/>
              <a:round/>
            </a:ln>
          </p:spPr>
          <p:txBody>
            <a:bodyPr anchor="ctr"/>
            <a:lstStyle/>
            <a:p>
              <a:pPr algn="ctr">
                <a:lnSpc>
                  <a:spcPct val="130000"/>
                </a:lnSpc>
                <a:buFont typeface="Arial" panose="020B0604020202020204" pitchFamily="34" charset="0"/>
                <a:buNone/>
              </a:pPr>
              <a:endParaRPr lang="zh-CN" altLang="en-US" sz="135">
                <a:solidFill>
                  <a:schemeClr val="bg1"/>
                </a:solidFill>
              </a:endParaRPr>
            </a:p>
          </p:txBody>
        </p:sp>
        <p:sp>
          <p:nvSpPr>
            <p:cNvPr id="44" name="椭圆 44"/>
            <p:cNvSpPr>
              <a:spLocks noChangeArrowheads="1"/>
            </p:cNvSpPr>
            <p:nvPr/>
          </p:nvSpPr>
          <p:spPr bwMode="auto">
            <a:xfrm>
              <a:off x="295503" y="279444"/>
              <a:ext cx="2649888" cy="2649887"/>
            </a:xfrm>
            <a:prstGeom prst="ellipse">
              <a:avLst/>
            </a:prstGeom>
            <a:gradFill rotWithShape="1">
              <a:gsLst>
                <a:gs pos="0">
                  <a:srgbClr val="0070C0"/>
                </a:gs>
                <a:gs pos="100000">
                  <a:srgbClr val="00B0F0">
                    <a:alpha val="50000"/>
                  </a:srgbClr>
                </a:gs>
              </a:gsLst>
              <a:lin ang="4200000"/>
            </a:gradFill>
            <a:ln w="9525">
              <a:noFill/>
              <a:round/>
            </a:ln>
            <a:effectLst>
              <a:outerShdw dist="75434" dir="2700000" algn="ctr" rotWithShape="0">
                <a:srgbClr val="000000">
                  <a:alpha val="21999"/>
                </a:srgbClr>
              </a:outerShdw>
            </a:effectLst>
          </p:spPr>
          <p:txBody>
            <a:bodyPr anchor="ctr"/>
            <a:lstStyle/>
            <a:p>
              <a:pPr algn="ctr">
                <a:lnSpc>
                  <a:spcPct val="130000"/>
                </a:lnSpc>
                <a:buFont typeface="Arial" panose="020B0604020202020204" pitchFamily="34" charset="0"/>
                <a:buNone/>
                <a:defRPr/>
              </a:pPr>
              <a:endParaRPr lang="zh-CN" altLang="en-US" sz="135">
                <a:solidFill>
                  <a:schemeClr val="bg1"/>
                </a:solidFill>
              </a:endParaRPr>
            </a:p>
          </p:txBody>
        </p:sp>
        <p:sp>
          <p:nvSpPr>
            <p:cNvPr id="45" name="矩形 45"/>
            <p:cNvSpPr>
              <a:spLocks noChangeArrowheads="1"/>
            </p:cNvSpPr>
            <p:nvPr/>
          </p:nvSpPr>
          <p:spPr bwMode="auto">
            <a:xfrm>
              <a:off x="295013" y="626501"/>
              <a:ext cx="2651501" cy="351940"/>
            </a:xfrm>
            <a:prstGeom prst="rect">
              <a:avLst/>
            </a:prstGeom>
            <a:noFill/>
            <a:ln w="9525">
              <a:noFill/>
              <a:miter lim="800000"/>
            </a:ln>
          </p:spPr>
          <p:txBody>
            <a:bodyPr>
              <a:spAutoFit/>
            </a:bodyPr>
            <a:lstStyle/>
            <a:p>
              <a:pPr algn="ctr">
                <a:lnSpc>
                  <a:spcPct val="130000"/>
                </a:lnSpc>
                <a:buFont typeface="Arial" panose="020B0604020202020204" pitchFamily="34" charset="0"/>
                <a:buNone/>
              </a:pPr>
              <a:r>
                <a:rPr lang="zh-CN" altLang="en-US" sz="135" b="1" dirty="0">
                  <a:solidFill>
                    <a:schemeClr val="bg1"/>
                  </a:solidFill>
                </a:rPr>
                <a:t>制作播放</a:t>
              </a:r>
              <a:endParaRPr lang="en-US" altLang="zh-CN" sz="135" b="1" dirty="0">
                <a:solidFill>
                  <a:schemeClr val="bg1"/>
                </a:solidFill>
              </a:endParaRPr>
            </a:p>
            <a:p>
              <a:pPr algn="ctr">
                <a:lnSpc>
                  <a:spcPct val="130000"/>
                </a:lnSpc>
                <a:buFont typeface="Arial" panose="020B0604020202020204" pitchFamily="34" charset="0"/>
                <a:buNone/>
              </a:pPr>
              <a:r>
                <a:rPr lang="zh-CN" altLang="en-US" sz="135" b="1" dirty="0">
                  <a:solidFill>
                    <a:schemeClr val="bg1"/>
                  </a:solidFill>
                </a:rPr>
                <a:t>公益视频</a:t>
              </a:r>
              <a:endParaRPr lang="zh-CN" altLang="en-US" sz="135" b="1" dirty="0">
                <a:solidFill>
                  <a:schemeClr val="bg1"/>
                </a:solidFill>
              </a:endParaRPr>
            </a:p>
          </p:txBody>
        </p:sp>
      </p:grpSp>
      <p:sp>
        <p:nvSpPr>
          <p:cNvPr id="46" name="文本框 45"/>
          <p:cNvSpPr txBox="1"/>
          <p:nvPr/>
        </p:nvSpPr>
        <p:spPr>
          <a:xfrm>
            <a:off x="318135" y="1720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二、</a:t>
            </a:r>
            <a:r>
              <a:rPr lang="zh-CN" altLang="zh-CN" sz="3600" b="1" dirty="0">
                <a:solidFill>
                  <a:schemeClr val="tx1"/>
                </a:solidFill>
                <a:uFillTx/>
                <a:latin typeface="微软雅黑" panose="020B0503020204020204" pitchFamily="34" charset="-122"/>
                <a:sym typeface="+mn-ea"/>
              </a:rPr>
              <a:t>项目</a:t>
            </a:r>
            <a:r>
              <a:rPr lang="zh-CN" altLang="en-US" sz="3600" b="1" dirty="0">
                <a:solidFill>
                  <a:schemeClr val="tx1"/>
                </a:solidFill>
                <a:uFillTx/>
                <a:latin typeface="微软雅黑" panose="020B0503020204020204" pitchFamily="34" charset="-122"/>
                <a:sym typeface="+mn-ea"/>
              </a:rPr>
              <a:t>实施内容</a:t>
            </a:r>
            <a:endParaRPr lang="zh-CN" altLang="zh-CN" sz="3600" b="1" dirty="0">
              <a:solidFill>
                <a:srgbClr val="004C9F"/>
              </a:solidFill>
              <a:latin typeface="微软雅黑" panose="020B0503020204020204" pitchFamily="34" charset="-122"/>
            </a:endParaRPr>
          </a:p>
          <a:p>
            <a:endParaRPr lang="zh-CN" altLang="en-US" sz="135" dirty="0"/>
          </a:p>
        </p:txBody>
      </p:sp>
      <p:sp>
        <p:nvSpPr>
          <p:cNvPr id="47" name="TextBox 2"/>
          <p:cNvSpPr txBox="1"/>
          <p:nvPr/>
        </p:nvSpPr>
        <p:spPr>
          <a:xfrm>
            <a:off x="511771" y="810699"/>
            <a:ext cx="5415955" cy="521970"/>
          </a:xfrm>
          <a:prstGeom prst="rect">
            <a:avLst/>
          </a:prstGeom>
          <a:noFill/>
        </p:spPr>
        <p:txBody>
          <a:bodyPr wrap="square" rtlCol="0">
            <a:spAutoFit/>
          </a:bodyPr>
          <a:lstStyle/>
          <a:p>
            <a:r>
              <a:rPr lang="zh-CN" altLang="en-US" sz="2800" b="1" dirty="0">
                <a:latin typeface="+mj-lt"/>
                <a:ea typeface="黑体" panose="02010609060101010101" pitchFamily="49" charset="-122"/>
              </a:rPr>
              <a:t>（</a:t>
            </a:r>
            <a:r>
              <a:rPr lang="zh-CN" altLang="en-US" sz="2800" b="1" dirty="0">
                <a:ea typeface="黑体" panose="02010609060101010101" pitchFamily="49" charset="-122"/>
              </a:rPr>
              <a:t>四）打造节水文化</a:t>
            </a:r>
            <a:endParaRPr lang="zh-CN" altLang="en-US" sz="135" dirty="0"/>
          </a:p>
        </p:txBody>
      </p:sp>
      <p:sp>
        <p:nvSpPr>
          <p:cNvPr id="48" name="矩形: 圆角 47"/>
          <p:cNvSpPr/>
          <p:nvPr/>
        </p:nvSpPr>
        <p:spPr bwMode="auto">
          <a:xfrm>
            <a:off x="27151" y="1381131"/>
            <a:ext cx="6295871" cy="5351996"/>
          </a:xfrm>
          <a:prstGeom prst="roundRect">
            <a:avLst/>
          </a:prstGeom>
          <a:noFill/>
          <a:ln w="28575" cap="flat" cmpd="sng" algn="ctr">
            <a:solidFill>
              <a:schemeClr val="tx1"/>
            </a:solidFill>
            <a:prstDash val="lg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微软雅黑" panose="020B0503020204020204" pitchFamily="34" charset="-122"/>
            </a:endParaRPr>
          </a:p>
        </p:txBody>
      </p:sp>
      <p:grpSp>
        <p:nvGrpSpPr>
          <p:cNvPr id="49" name="组合 48"/>
          <p:cNvGrpSpPr/>
          <p:nvPr/>
        </p:nvGrpSpPr>
        <p:grpSpPr>
          <a:xfrm>
            <a:off x="10083420" y="2014899"/>
            <a:ext cx="548871" cy="502116"/>
            <a:chOff x="4755226" y="951844"/>
            <a:chExt cx="359703" cy="456753"/>
          </a:xfrm>
          <a:solidFill>
            <a:schemeClr val="accent1">
              <a:lumMod val="75000"/>
            </a:schemeClr>
          </a:solidFill>
        </p:grpSpPr>
        <p:sp>
          <p:nvSpPr>
            <p:cNvPr id="50" name="箭头: 右 49"/>
            <p:cNvSpPr/>
            <p:nvPr/>
          </p:nvSpPr>
          <p:spPr>
            <a:xfrm rot="1800000">
              <a:off x="4755226" y="951844"/>
              <a:ext cx="359703" cy="456753"/>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1" name="箭头: 右 4"/>
            <p:cNvSpPr txBox="1"/>
            <p:nvPr/>
          </p:nvSpPr>
          <p:spPr>
            <a:xfrm rot="1800000">
              <a:off x="4762455" y="1016217"/>
              <a:ext cx="251792" cy="274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黑体" panose="02010609060101010101" pitchFamily="49" charset="-122"/>
                <a:ea typeface="黑体" panose="02010609060101010101" pitchFamily="49" charset="-122"/>
              </a:endParaRPr>
            </a:p>
          </p:txBody>
        </p:sp>
      </p:grpSp>
      <p:grpSp>
        <p:nvGrpSpPr>
          <p:cNvPr id="55" name="组合 54"/>
          <p:cNvGrpSpPr/>
          <p:nvPr/>
        </p:nvGrpSpPr>
        <p:grpSpPr>
          <a:xfrm rot="6074169">
            <a:off x="10766000" y="4052327"/>
            <a:ext cx="548871" cy="502116"/>
            <a:chOff x="4755226" y="951844"/>
            <a:chExt cx="359703" cy="456753"/>
          </a:xfrm>
          <a:solidFill>
            <a:schemeClr val="accent1">
              <a:lumMod val="75000"/>
            </a:schemeClr>
          </a:solidFill>
        </p:grpSpPr>
        <p:sp>
          <p:nvSpPr>
            <p:cNvPr id="56" name="箭头: 右 55"/>
            <p:cNvSpPr/>
            <p:nvPr/>
          </p:nvSpPr>
          <p:spPr>
            <a:xfrm rot="1800000">
              <a:off x="4755226" y="951844"/>
              <a:ext cx="359703" cy="456753"/>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7" name="箭头: 右 4"/>
            <p:cNvSpPr txBox="1"/>
            <p:nvPr/>
          </p:nvSpPr>
          <p:spPr>
            <a:xfrm rot="1800000">
              <a:off x="4762455" y="1016217"/>
              <a:ext cx="251792" cy="274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黑体" panose="02010609060101010101" pitchFamily="49" charset="-122"/>
                <a:ea typeface="黑体" panose="02010609060101010101" pitchFamily="49" charset="-122"/>
              </a:endParaRPr>
            </a:p>
          </p:txBody>
        </p:sp>
      </p:grpSp>
      <p:grpSp>
        <p:nvGrpSpPr>
          <p:cNvPr id="58" name="组合 57"/>
          <p:cNvGrpSpPr/>
          <p:nvPr/>
        </p:nvGrpSpPr>
        <p:grpSpPr>
          <a:xfrm rot="12331348">
            <a:off x="7185277" y="4085532"/>
            <a:ext cx="548871" cy="502116"/>
            <a:chOff x="4755226" y="951844"/>
            <a:chExt cx="359703" cy="456753"/>
          </a:xfrm>
          <a:solidFill>
            <a:schemeClr val="accent1">
              <a:lumMod val="75000"/>
            </a:schemeClr>
          </a:solidFill>
        </p:grpSpPr>
        <p:sp>
          <p:nvSpPr>
            <p:cNvPr id="59" name="箭头: 右 58"/>
            <p:cNvSpPr/>
            <p:nvPr/>
          </p:nvSpPr>
          <p:spPr>
            <a:xfrm rot="1800000">
              <a:off x="4755226" y="951844"/>
              <a:ext cx="359703" cy="456753"/>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0" name="箭头: 右 4"/>
            <p:cNvSpPr txBox="1"/>
            <p:nvPr/>
          </p:nvSpPr>
          <p:spPr>
            <a:xfrm rot="1800000">
              <a:off x="4762455" y="1016217"/>
              <a:ext cx="251792" cy="274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黑体" panose="02010609060101010101" pitchFamily="49" charset="-122"/>
                <a:ea typeface="黑体" panose="02010609060101010101" pitchFamily="49" charset="-122"/>
              </a:endParaRPr>
            </a:p>
          </p:txBody>
        </p:sp>
      </p:grpSp>
      <p:grpSp>
        <p:nvGrpSpPr>
          <p:cNvPr id="61" name="组合 60"/>
          <p:cNvGrpSpPr/>
          <p:nvPr/>
        </p:nvGrpSpPr>
        <p:grpSpPr>
          <a:xfrm rot="9059039">
            <a:off x="9006940" y="4907017"/>
            <a:ext cx="548871" cy="502116"/>
            <a:chOff x="4755226" y="951844"/>
            <a:chExt cx="359703" cy="456753"/>
          </a:xfrm>
          <a:solidFill>
            <a:schemeClr val="accent1">
              <a:lumMod val="75000"/>
            </a:schemeClr>
          </a:solidFill>
        </p:grpSpPr>
        <p:sp>
          <p:nvSpPr>
            <p:cNvPr id="62" name="箭头: 右 61"/>
            <p:cNvSpPr/>
            <p:nvPr/>
          </p:nvSpPr>
          <p:spPr>
            <a:xfrm rot="1800000">
              <a:off x="4755226" y="951844"/>
              <a:ext cx="359703" cy="456753"/>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3" name="箭头: 右 4"/>
            <p:cNvSpPr txBox="1"/>
            <p:nvPr/>
          </p:nvSpPr>
          <p:spPr>
            <a:xfrm rot="1800000">
              <a:off x="4762455" y="1016217"/>
              <a:ext cx="251792" cy="274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黑体" panose="02010609060101010101" pitchFamily="49" charset="-122"/>
                <a:ea typeface="黑体" panose="02010609060101010101" pitchFamily="49" charset="-122"/>
              </a:endParaRPr>
            </a:p>
          </p:txBody>
        </p:sp>
      </p:grpSp>
      <p:grpSp>
        <p:nvGrpSpPr>
          <p:cNvPr id="64" name="组合 63"/>
          <p:cNvGrpSpPr/>
          <p:nvPr/>
        </p:nvGrpSpPr>
        <p:grpSpPr>
          <a:xfrm rot="17682350">
            <a:off x="7724625" y="1969243"/>
            <a:ext cx="548871" cy="502116"/>
            <a:chOff x="4755226" y="951844"/>
            <a:chExt cx="359703" cy="456753"/>
          </a:xfrm>
          <a:solidFill>
            <a:schemeClr val="accent1">
              <a:lumMod val="75000"/>
            </a:schemeClr>
          </a:solidFill>
        </p:grpSpPr>
        <p:sp>
          <p:nvSpPr>
            <p:cNvPr id="65" name="箭头: 右 64"/>
            <p:cNvSpPr/>
            <p:nvPr/>
          </p:nvSpPr>
          <p:spPr>
            <a:xfrm rot="1800000">
              <a:off x="4755226" y="951844"/>
              <a:ext cx="359703" cy="456753"/>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6" name="箭头: 右 4"/>
            <p:cNvSpPr txBox="1"/>
            <p:nvPr/>
          </p:nvSpPr>
          <p:spPr>
            <a:xfrm rot="1800000">
              <a:off x="4762455" y="1016217"/>
              <a:ext cx="251792" cy="2740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黑体" panose="02010609060101010101" pitchFamily="49" charset="-122"/>
                <a:ea typeface="黑体" panose="02010609060101010101" pitchFamily="49" charset="-122"/>
              </a:endParaRPr>
            </a:p>
          </p:txBody>
        </p:sp>
      </p:gr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3477" y="2145148"/>
            <a:ext cx="3416959" cy="2528549"/>
          </a:xfrm>
          <a:prstGeom prst="rect">
            <a:avLst/>
          </a:prstGeom>
          <a:effectLst>
            <a:softEdge rad="6477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10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childTnLst>
                          </p:cTn>
                        </p:par>
                        <p:par>
                          <p:cTn id="11" fill="hold">
                            <p:stCondLst>
                              <p:cond delay="1000"/>
                            </p:stCondLst>
                            <p:childTnLst>
                              <p:par>
                                <p:cTn id="12" presetID="21" presetClass="entr" presetSubtype="1"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heel(1)">
                                      <p:cBhvr>
                                        <p:cTn id="14" dur="1000"/>
                                        <p:tgtEl>
                                          <p:spTgt spid="30"/>
                                        </p:tgtEl>
                                      </p:cBhvr>
                                    </p:animEffect>
                                  </p:childTnLst>
                                </p:cTn>
                              </p:par>
                              <p:par>
                                <p:cTn id="15" presetID="22" presetClass="entr" presetSubtype="4"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par>
                          <p:cTn id="18" fill="hold">
                            <p:stCondLst>
                              <p:cond delay="2000"/>
                            </p:stCondLst>
                            <p:childTnLst>
                              <p:par>
                                <p:cTn id="19" presetID="21"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heel(1)">
                                      <p:cBhvr>
                                        <p:cTn id="21" dur="1000"/>
                                        <p:tgtEl>
                                          <p:spTgt spid="25"/>
                                        </p:tgtEl>
                                      </p:cBhvr>
                                    </p:animEffect>
                                  </p:childTnLst>
                                </p:cTn>
                              </p:par>
                              <p:par>
                                <p:cTn id="22" presetID="22" presetClass="entr" presetSubtype="4"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down)">
                                      <p:cBhvr>
                                        <p:cTn id="24" dur="500"/>
                                        <p:tgtEl>
                                          <p:spTgt spid="61"/>
                                        </p:tgtEl>
                                      </p:cBhvr>
                                    </p:animEffect>
                                  </p:childTnLst>
                                </p:cTn>
                              </p:par>
                            </p:childTnLst>
                          </p:cTn>
                        </p:par>
                        <p:par>
                          <p:cTn id="25" fill="hold">
                            <p:stCondLst>
                              <p:cond delay="3000"/>
                            </p:stCondLst>
                            <p:childTnLst>
                              <p:par>
                                <p:cTn id="26" presetID="21" presetClass="entr" presetSubtype="1"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heel(1)">
                                      <p:cBhvr>
                                        <p:cTn id="28" dur="1000"/>
                                        <p:tgtEl>
                                          <p:spTgt spid="38"/>
                                        </p:tgtEl>
                                      </p:cBhvr>
                                    </p:animEffect>
                                  </p:childTnLst>
                                </p:cTn>
                              </p:par>
                              <p:par>
                                <p:cTn id="29" presetID="22" presetClass="entr" presetSubtype="4"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down)">
                                      <p:cBhvr>
                                        <p:cTn id="31" dur="500"/>
                                        <p:tgtEl>
                                          <p:spTgt spid="58"/>
                                        </p:tgtEl>
                                      </p:cBhvr>
                                    </p:animEffect>
                                  </p:childTnLst>
                                </p:cTn>
                              </p:par>
                            </p:childTnLst>
                          </p:cTn>
                        </p:par>
                        <p:par>
                          <p:cTn id="32" fill="hold">
                            <p:stCondLst>
                              <p:cond delay="4000"/>
                            </p:stCondLst>
                            <p:childTnLst>
                              <p:par>
                                <p:cTn id="33" presetID="21" presetClass="entr" presetSubtype="1"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heel(1)">
                                      <p:cBhvr>
                                        <p:cTn id="35" dur="1000"/>
                                        <p:tgtEl>
                                          <p:spTgt spid="42"/>
                                        </p:tgtEl>
                                      </p:cBhvr>
                                    </p:animEffect>
                                  </p:childTnLst>
                                </p:cTn>
                              </p:par>
                              <p:par>
                                <p:cTn id="36" presetID="22" presetClass="entr" presetSubtype="4" fill="hold" nodeType="with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wipe(down)">
                                      <p:cBhvr>
                                        <p:cTn id="3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2824" y="-90805"/>
            <a:ext cx="12237591" cy="6871947"/>
          </a:xfrm>
          <a:prstGeom prst="rect">
            <a:avLst/>
          </a:prstGeom>
        </p:spPr>
      </p:pic>
      <p:pic>
        <p:nvPicPr>
          <p:cNvPr id="30" name="图片 15"/>
          <p:cNvPicPr>
            <a:picLocks noChangeAspect="1" noChangeArrowheads="1"/>
          </p:cNvPicPr>
          <p:nvPr/>
        </p:nvPicPr>
        <p:blipFill>
          <a:blip r:embed="rId2" cstate="print"/>
          <a:srcRect/>
          <a:stretch>
            <a:fillRect/>
          </a:stretch>
        </p:blipFill>
        <p:spPr bwMode="auto">
          <a:xfrm>
            <a:off x="6425115" y="242445"/>
            <a:ext cx="4189151" cy="245781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055" y="242445"/>
            <a:ext cx="4253423" cy="245781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3055632" y="2787887"/>
            <a:ext cx="5641957" cy="460375"/>
          </a:xfrm>
          <a:prstGeom prst="rect">
            <a:avLst/>
          </a:prstGeom>
          <a:noFill/>
        </p:spPr>
        <p:txBody>
          <a:bodyPr wrap="square" rtlCol="0">
            <a:spAutoFit/>
          </a:bodyPr>
          <a:lstStyle/>
          <a:p>
            <a:r>
              <a:rPr lang="zh-CN" altLang="en-US" sz="2400" b="1" dirty="0">
                <a:solidFill>
                  <a:schemeClr val="accent1">
                    <a:lumMod val="75000"/>
                  </a:schemeClr>
                </a:solidFill>
              </a:rPr>
              <a:t>世界水日</a:t>
            </a:r>
            <a:r>
              <a:rPr lang="en-US" altLang="zh-CN" sz="2400" b="1" dirty="0">
                <a:solidFill>
                  <a:schemeClr val="accent1">
                    <a:lumMod val="75000"/>
                  </a:schemeClr>
                </a:solidFill>
              </a:rPr>
              <a:t>-</a:t>
            </a:r>
            <a:r>
              <a:rPr lang="zh-CN" altLang="en-US" sz="2400" b="1" dirty="0">
                <a:solidFill>
                  <a:schemeClr val="accent1">
                    <a:lumMod val="75000"/>
                  </a:schemeClr>
                </a:solidFill>
              </a:rPr>
              <a:t>“节水校园行” 节水倡议活动</a:t>
            </a:r>
            <a:endParaRPr lang="zh-CN" altLang="en-US" sz="2400" b="1" dirty="0">
              <a:solidFill>
                <a:schemeClr val="accent1">
                  <a:lumMod val="75000"/>
                </a:schemeClr>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055" y="3329011"/>
            <a:ext cx="4321156" cy="270518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019" y="3351588"/>
            <a:ext cx="4177161" cy="268260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519099" y="6194488"/>
            <a:ext cx="4436533" cy="460375"/>
          </a:xfrm>
          <a:prstGeom prst="rect">
            <a:avLst/>
          </a:prstGeom>
          <a:noFill/>
        </p:spPr>
        <p:txBody>
          <a:bodyPr wrap="square" rtlCol="0">
            <a:spAutoFit/>
          </a:bodyPr>
          <a:lstStyle/>
          <a:p>
            <a:r>
              <a:rPr lang="zh-CN" altLang="en-US" sz="2400" b="1" dirty="0">
                <a:solidFill>
                  <a:schemeClr val="accent1">
                    <a:lumMod val="75000"/>
                  </a:schemeClr>
                </a:solidFill>
              </a:rPr>
              <a:t>节水文化创意大赛</a:t>
            </a:r>
            <a:endParaRPr lang="zh-CN" altLang="en-US" sz="2400" b="1" dirty="0">
              <a:solidFill>
                <a:schemeClr val="accent1">
                  <a:lumMod val="75000"/>
                </a:schemeClr>
              </a:solidFill>
            </a:endParaRPr>
          </a:p>
        </p:txBody>
      </p:sp>
      <p:sp>
        <p:nvSpPr>
          <p:cNvPr id="9" name="TextBox 8"/>
          <p:cNvSpPr txBox="1"/>
          <p:nvPr/>
        </p:nvSpPr>
        <p:spPr>
          <a:xfrm>
            <a:off x="7509063" y="6172980"/>
            <a:ext cx="3905956" cy="460375"/>
          </a:xfrm>
          <a:prstGeom prst="rect">
            <a:avLst/>
          </a:prstGeom>
          <a:noFill/>
        </p:spPr>
        <p:txBody>
          <a:bodyPr wrap="square" rtlCol="0">
            <a:spAutoFit/>
          </a:bodyPr>
          <a:lstStyle/>
          <a:p>
            <a:r>
              <a:rPr lang="zh-CN" altLang="en-US" sz="2400" b="1" dirty="0">
                <a:solidFill>
                  <a:schemeClr val="accent1">
                    <a:lumMod val="75000"/>
                  </a:schemeClr>
                </a:solidFill>
              </a:rPr>
              <a:t>节水文化大讲堂</a:t>
            </a:r>
            <a:endParaRPr lang="zh-CN" altLang="en-US" sz="2400" b="1"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5715" y="-47689"/>
            <a:ext cx="12203431" cy="6882131"/>
          </a:xfrm>
          <a:prstGeom prst="rect">
            <a:avLst/>
          </a:prstGeom>
        </p:spPr>
      </p:pic>
      <p:pic>
        <p:nvPicPr>
          <p:cNvPr id="60419" name="图片 1"/>
          <p:cNvPicPr>
            <a:picLocks noChangeAspect="1" noChangeArrowheads="1"/>
          </p:cNvPicPr>
          <p:nvPr/>
        </p:nvPicPr>
        <p:blipFill>
          <a:blip r:embed="rId2" cstate="print"/>
          <a:stretch>
            <a:fillRect/>
          </a:stretch>
        </p:blipFill>
        <p:spPr bwMode="auto">
          <a:xfrm>
            <a:off x="6106772" y="4705775"/>
            <a:ext cx="2909404" cy="1901079"/>
          </a:xfrm>
          <a:prstGeom prst="rect">
            <a:avLst/>
          </a:prstGeom>
          <a:noFill/>
          <a:ln w="63500">
            <a:solidFill>
              <a:schemeClr val="bg1"/>
            </a:solidFill>
            <a:miter lim="800000"/>
            <a:headEnd/>
            <a:tailEnd/>
          </a:ln>
          <a:effectLst>
            <a:outerShdw blurRad="63500" sx="102000" sy="102000" algn="ctr" rotWithShape="0">
              <a:prstClr val="black">
                <a:alpha val="40000"/>
              </a:prstClr>
            </a:outerShdw>
            <a:softEdge rad="12700"/>
          </a:effectLst>
        </p:spPr>
      </p:pic>
      <p:pic>
        <p:nvPicPr>
          <p:cNvPr id="60420" name="图片 2"/>
          <p:cNvPicPr>
            <a:picLocks noChangeAspect="1" noChangeArrowheads="1"/>
          </p:cNvPicPr>
          <p:nvPr/>
        </p:nvPicPr>
        <p:blipFill>
          <a:blip r:embed="rId3" cstate="print"/>
          <a:stretch>
            <a:fillRect/>
          </a:stretch>
        </p:blipFill>
        <p:spPr bwMode="auto">
          <a:xfrm>
            <a:off x="3912435" y="659567"/>
            <a:ext cx="4165600" cy="3149727"/>
          </a:xfrm>
          <a:prstGeom prst="rect">
            <a:avLst/>
          </a:prstGeom>
          <a:noFill/>
          <a:ln w="63500">
            <a:solidFill>
              <a:schemeClr val="bg1"/>
            </a:solidFill>
            <a:miter lim="800000"/>
            <a:headEnd/>
            <a:tailEnd/>
          </a:ln>
          <a:effectLst>
            <a:outerShdw blurRad="63500" sx="102000" sy="102000" algn="ctr" rotWithShape="0">
              <a:prstClr val="black">
                <a:alpha val="40000"/>
              </a:prstClr>
            </a:outerShdw>
            <a:softEdge rad="12700"/>
          </a:effectLst>
        </p:spPr>
      </p:pic>
      <p:pic>
        <p:nvPicPr>
          <p:cNvPr id="60424" name="图片 5"/>
          <p:cNvPicPr>
            <a:picLocks noChangeAspect="1" noChangeArrowheads="1"/>
          </p:cNvPicPr>
          <p:nvPr/>
        </p:nvPicPr>
        <p:blipFill>
          <a:blip r:embed="rId4" cstate="print"/>
          <a:stretch>
            <a:fillRect/>
          </a:stretch>
        </p:blipFill>
        <p:spPr bwMode="auto">
          <a:xfrm>
            <a:off x="92711" y="4705985"/>
            <a:ext cx="2934335" cy="1948815"/>
          </a:xfrm>
          <a:prstGeom prst="rect">
            <a:avLst/>
          </a:prstGeom>
          <a:noFill/>
          <a:ln w="63500">
            <a:solidFill>
              <a:schemeClr val="bg1"/>
            </a:solidFill>
            <a:miter lim="800000"/>
            <a:headEnd/>
            <a:tailEnd/>
          </a:ln>
          <a:effectLst>
            <a:outerShdw blurRad="63500" sx="102000" sy="102000" algn="ctr" rotWithShape="0">
              <a:prstClr val="black">
                <a:alpha val="40000"/>
              </a:prstClr>
            </a:outerShdw>
            <a:softEdge rad="12700"/>
          </a:effectLst>
        </p:spPr>
      </p:pic>
      <p:pic>
        <p:nvPicPr>
          <p:cNvPr id="60425" name="图片 3"/>
          <p:cNvPicPr>
            <a:picLocks noChangeAspect="1" noChangeArrowheads="1"/>
          </p:cNvPicPr>
          <p:nvPr/>
        </p:nvPicPr>
        <p:blipFill>
          <a:blip r:embed="rId5" cstate="print"/>
          <a:stretch>
            <a:fillRect/>
          </a:stretch>
        </p:blipFill>
        <p:spPr bwMode="auto">
          <a:xfrm>
            <a:off x="3097504" y="4706531"/>
            <a:ext cx="2861076" cy="1900267"/>
          </a:xfrm>
          <a:prstGeom prst="rect">
            <a:avLst/>
          </a:prstGeom>
          <a:noFill/>
          <a:ln w="63500">
            <a:solidFill>
              <a:schemeClr val="bg1"/>
            </a:solidFill>
            <a:miter lim="800000"/>
            <a:headEnd/>
            <a:tailEnd/>
          </a:ln>
          <a:effectLst>
            <a:outerShdw blurRad="63500" sx="102000" sy="102000" algn="ctr" rotWithShape="0">
              <a:prstClr val="black">
                <a:alpha val="40000"/>
              </a:prstClr>
            </a:outerShdw>
            <a:softEdge rad="12700"/>
          </a:effectLst>
        </p:spPr>
      </p:pic>
      <p:pic>
        <p:nvPicPr>
          <p:cNvPr id="13" name="图片 3"/>
          <p:cNvPicPr>
            <a:picLocks noChangeAspect="1" noChangeArrowheads="1"/>
          </p:cNvPicPr>
          <p:nvPr/>
        </p:nvPicPr>
        <p:blipFill rotWithShape="1">
          <a:blip r:embed="rId6" cstate="print"/>
          <a:srcRect/>
          <a:stretch>
            <a:fillRect/>
          </a:stretch>
        </p:blipFill>
        <p:spPr bwMode="auto">
          <a:xfrm>
            <a:off x="9150708" y="4701200"/>
            <a:ext cx="2913809" cy="1954115"/>
          </a:xfrm>
          <a:prstGeom prst="rect">
            <a:avLst/>
          </a:prstGeom>
          <a:noFill/>
          <a:ln w="63500">
            <a:solidFill>
              <a:schemeClr val="bg1"/>
            </a:solidFill>
            <a:miter lim="800000"/>
            <a:headEnd/>
            <a:tailEnd/>
          </a:ln>
          <a:effectLst>
            <a:outerShdw blurRad="63500" sx="102000" sy="102000" algn="ctr" rotWithShape="0">
              <a:prstClr val="black">
                <a:alpha val="40000"/>
              </a:prstClr>
            </a:outerShdw>
            <a:softEdge rad="12700"/>
          </a:effectLst>
        </p:spPr>
      </p:pic>
      <p:sp>
        <p:nvSpPr>
          <p:cNvPr id="14" name="TextBox 13"/>
          <p:cNvSpPr txBox="1"/>
          <p:nvPr/>
        </p:nvSpPr>
        <p:spPr>
          <a:xfrm>
            <a:off x="4207783" y="4064159"/>
            <a:ext cx="5641957" cy="460375"/>
          </a:xfrm>
          <a:prstGeom prst="rect">
            <a:avLst/>
          </a:prstGeom>
          <a:noFill/>
        </p:spPr>
        <p:txBody>
          <a:bodyPr wrap="square" rtlCol="0">
            <a:spAutoFit/>
          </a:bodyPr>
          <a:lstStyle/>
          <a:p>
            <a:r>
              <a:rPr lang="zh-CN" altLang="en-US" sz="2400" b="1" dirty="0">
                <a:solidFill>
                  <a:schemeClr val="accent1">
                    <a:lumMod val="75000"/>
                  </a:schemeClr>
                </a:solidFill>
              </a:rPr>
              <a:t>节水纪念品设计大赛成果展示</a:t>
            </a:r>
            <a:endParaRPr lang="zh-CN" altLang="en-US" sz="2400" b="1" dirty="0">
              <a:solidFill>
                <a:schemeClr val="accent1">
                  <a:lumMod val="75000"/>
                </a:schemeClr>
              </a:solidFill>
            </a:endParaRPr>
          </a:p>
        </p:txBody>
      </p:sp>
      <p:pic>
        <p:nvPicPr>
          <p:cNvPr id="12" name="图片 4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713" y="518056"/>
            <a:ext cx="3018979" cy="343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7712" y="506181"/>
            <a:ext cx="2944056" cy="171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78935" y="2113871"/>
            <a:ext cx="2950127" cy="18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mayn\Desktop\timg (6).jpgtimg (6)"/>
          <p:cNvPicPr>
            <a:picLocks noChangeAspect="1"/>
          </p:cNvPicPr>
          <p:nvPr/>
        </p:nvPicPr>
        <p:blipFill>
          <a:blip r:embed="rId1" cstate="print"/>
          <a:srcRect/>
          <a:stretch>
            <a:fillRect/>
          </a:stretch>
        </p:blipFill>
        <p:spPr>
          <a:xfrm>
            <a:off x="-4445" y="-5715"/>
            <a:ext cx="12200891" cy="6870065"/>
          </a:xfrm>
          <a:prstGeom prst="rect">
            <a:avLst/>
          </a:prstGeom>
        </p:spPr>
      </p:pic>
      <p:sp>
        <p:nvSpPr>
          <p:cNvPr id="4" name="TextBox 3"/>
          <p:cNvSpPr txBox="1"/>
          <p:nvPr/>
        </p:nvSpPr>
        <p:spPr>
          <a:xfrm>
            <a:off x="567563" y="515321"/>
            <a:ext cx="4176884" cy="829945"/>
          </a:xfrm>
          <a:prstGeom prst="rect">
            <a:avLst/>
          </a:prstGeom>
          <a:noFill/>
        </p:spPr>
        <p:txBody>
          <a:bodyPr wrap="square" rtlCol="0">
            <a:spAutoFit/>
          </a:bodyPr>
          <a:lstStyle/>
          <a:p>
            <a:r>
              <a:rPr lang="zh-CN" altLang="en-US" sz="4800" b="1" dirty="0">
                <a:solidFill>
                  <a:schemeClr val="accent5">
                    <a:lumMod val="25000"/>
                  </a:schemeClr>
                </a:solidFill>
                <a:effectLst>
                  <a:outerShdw blurRad="38100" dist="38100" dir="2700000" algn="tl">
                    <a:srgbClr val="000000">
                      <a:alpha val="43137"/>
                    </a:srgbClr>
                  </a:outerShdw>
                </a:effectLst>
                <a:uFillTx/>
                <a:latin typeface="微软雅黑" panose="020B0503020204020204" pitchFamily="34" charset="-122"/>
              </a:rPr>
              <a:t>汇报提纲</a:t>
            </a:r>
            <a:endParaRPr lang="zh-CN" altLang="en-US" sz="4800" b="1" dirty="0">
              <a:solidFill>
                <a:schemeClr val="accent5">
                  <a:lumMod val="25000"/>
                </a:schemeClr>
              </a:solidFill>
              <a:effectLst>
                <a:outerShdw blurRad="38100" dist="38100" dir="2700000" algn="tl">
                  <a:srgbClr val="000000">
                    <a:alpha val="43137"/>
                  </a:srgbClr>
                </a:outerShdw>
              </a:effectLst>
              <a:uFillTx/>
              <a:latin typeface="微软雅黑" panose="020B0503020204020204" pitchFamily="34" charset="-122"/>
            </a:endParaRPr>
          </a:p>
        </p:txBody>
      </p:sp>
      <p:sp>
        <p:nvSpPr>
          <p:cNvPr id="5" name="TextBox 4"/>
          <p:cNvSpPr txBox="1"/>
          <p:nvPr/>
        </p:nvSpPr>
        <p:spPr>
          <a:xfrm>
            <a:off x="4944537" y="1346583"/>
            <a:ext cx="5362223" cy="645160"/>
          </a:xfrm>
          <a:prstGeom prst="rect">
            <a:avLst/>
          </a:prstGeom>
          <a:noFill/>
        </p:spPr>
        <p:txBody>
          <a:bodyPr wrap="square" rtlCol="0">
            <a:spAutoFit/>
          </a:bodyPr>
          <a:lstStyle/>
          <a:p>
            <a:pPr algn="l"/>
            <a:r>
              <a:rPr lang="zh-CN" altLang="en-US" sz="3600" b="1" dirty="0">
                <a:solidFill>
                  <a:schemeClr val="bg1"/>
                </a:solidFill>
                <a:effectLst>
                  <a:outerShdw blurRad="38100" dist="38100" dir="2700000" algn="tl">
                    <a:srgbClr val="000000"/>
                  </a:outerShdw>
                </a:effectLst>
                <a:latin typeface="微软雅黑" panose="020B0503020204020204" pitchFamily="34" charset="-122"/>
              </a:rPr>
              <a:t>一、实施背景</a:t>
            </a:r>
            <a:endParaRPr lang="zh-CN" altLang="en-US" sz="3600" b="1" dirty="0">
              <a:solidFill>
                <a:schemeClr val="bg1"/>
              </a:solidFill>
              <a:effectLst>
                <a:outerShdw blurRad="38100" dist="38100" dir="2700000" algn="tl">
                  <a:srgbClr val="000000"/>
                </a:outerShdw>
              </a:effectLst>
              <a:latin typeface="微软雅黑" panose="020B0503020204020204" pitchFamily="34" charset="-122"/>
            </a:endParaRPr>
          </a:p>
        </p:txBody>
      </p:sp>
      <p:sp>
        <p:nvSpPr>
          <p:cNvPr id="6" name="TextBox 5"/>
          <p:cNvSpPr txBox="1"/>
          <p:nvPr/>
        </p:nvSpPr>
        <p:spPr>
          <a:xfrm>
            <a:off x="4944537" y="2078059"/>
            <a:ext cx="5249333" cy="645160"/>
          </a:xfrm>
          <a:prstGeom prst="rect">
            <a:avLst/>
          </a:prstGeom>
          <a:noFill/>
        </p:spPr>
        <p:txBody>
          <a:bodyPr wrap="square" rtlCol="0">
            <a:spAutoFit/>
          </a:bodyPr>
          <a:lstStyle/>
          <a:p>
            <a:r>
              <a:rPr lang="zh-CN" altLang="en-US" sz="3600" b="1" dirty="0">
                <a:solidFill>
                  <a:schemeClr val="bg1"/>
                </a:solidFill>
                <a:effectLst>
                  <a:outerShdw blurRad="38100" dist="38100" dir="2700000" algn="tl">
                    <a:srgbClr val="000000"/>
                  </a:outerShdw>
                </a:effectLst>
                <a:latin typeface="微软雅黑" panose="020B0503020204020204" pitchFamily="34" charset="-122"/>
              </a:rPr>
              <a:t>二、实施内容</a:t>
            </a:r>
            <a:endParaRPr lang="zh-CN" altLang="en-US" sz="3600" b="1" dirty="0">
              <a:solidFill>
                <a:schemeClr val="bg1"/>
              </a:solidFill>
              <a:effectLst>
                <a:outerShdw blurRad="38100" dist="38100" dir="2700000" algn="tl">
                  <a:srgbClr val="000000"/>
                </a:outerShdw>
              </a:effectLst>
              <a:latin typeface="微软雅黑" panose="020B0503020204020204" pitchFamily="34" charset="-122"/>
            </a:endParaRPr>
          </a:p>
        </p:txBody>
      </p:sp>
      <p:sp>
        <p:nvSpPr>
          <p:cNvPr id="7" name="TextBox 6"/>
          <p:cNvSpPr txBox="1"/>
          <p:nvPr/>
        </p:nvSpPr>
        <p:spPr>
          <a:xfrm>
            <a:off x="4955825" y="2865971"/>
            <a:ext cx="5441247" cy="645160"/>
          </a:xfrm>
          <a:prstGeom prst="rect">
            <a:avLst/>
          </a:prstGeom>
          <a:noFill/>
        </p:spPr>
        <p:txBody>
          <a:bodyPr wrap="square" rtlCol="0">
            <a:spAutoFit/>
          </a:bodyPr>
          <a:lstStyle/>
          <a:p>
            <a:r>
              <a:rPr lang="zh-CN" altLang="en-US" sz="3600" b="1" dirty="0">
                <a:solidFill>
                  <a:schemeClr val="bg1"/>
                </a:solidFill>
                <a:effectLst>
                  <a:outerShdw blurRad="38100" dist="38100" dir="2700000" algn="tl">
                    <a:srgbClr val="000000"/>
                  </a:outerShdw>
                </a:effectLst>
                <a:latin typeface="微软雅黑" panose="020B0503020204020204" pitchFamily="34" charset="-122"/>
              </a:rPr>
              <a:t>三、实施成效</a:t>
            </a:r>
            <a:endParaRPr lang="zh-CN" altLang="en-US" sz="3600" b="1" dirty="0">
              <a:solidFill>
                <a:schemeClr val="bg1"/>
              </a:solidFill>
              <a:effectLst>
                <a:outerShdw blurRad="38100" dist="38100" dir="2700000" algn="tl">
                  <a:srgbClr val="000000"/>
                </a:outerShdw>
              </a:effectLst>
              <a:latin typeface="微软雅黑" panose="020B0503020204020204" pitchFamily="34" charset="-122"/>
            </a:endParaRPr>
          </a:p>
        </p:txBody>
      </p:sp>
      <p:sp>
        <p:nvSpPr>
          <p:cNvPr id="8" name="TextBox 7"/>
          <p:cNvSpPr txBox="1"/>
          <p:nvPr/>
        </p:nvSpPr>
        <p:spPr>
          <a:xfrm>
            <a:off x="4955263" y="3664801"/>
            <a:ext cx="4797775" cy="645160"/>
          </a:xfrm>
          <a:prstGeom prst="rect">
            <a:avLst/>
          </a:prstGeom>
          <a:noFill/>
        </p:spPr>
        <p:txBody>
          <a:bodyPr wrap="square" rtlCol="0">
            <a:spAutoFit/>
          </a:bodyPr>
          <a:lstStyle>
            <a:defPPr>
              <a:defRPr lang="zh-CN"/>
            </a:defPPr>
            <a:lvl1pPr>
              <a:defRPr sz="3600" b="1">
                <a:solidFill>
                  <a:schemeClr val="bg1"/>
                </a:solidFill>
                <a:effectLst>
                  <a:outerShdw blurRad="38100" dist="38100" dir="2700000" algn="tl">
                    <a:srgbClr val="000000"/>
                  </a:outerShdw>
                </a:effectLst>
                <a:latin typeface="微软雅黑" panose="020B0503020204020204" pitchFamily="34" charset="-122"/>
              </a:defRPr>
            </a:lvl1pPr>
          </a:lstStyle>
          <a:p>
            <a:r>
              <a:rPr lang="zh-CN" altLang="en-US" dirty="0">
                <a:solidFill>
                  <a:schemeClr val="bg1"/>
                </a:solidFill>
              </a:rPr>
              <a:t>四、实施体会</a:t>
            </a:r>
            <a:endParaRPr lang="zh-CN" altLang="en-US" dirty="0">
              <a:solidFill>
                <a:schemeClr val="bg1"/>
              </a:solidFill>
            </a:endParaRPr>
          </a:p>
        </p:txBody>
      </p:sp>
      <p:pic>
        <p:nvPicPr>
          <p:cNvPr id="80910" name="组合 31"/>
          <p:cNvPicPr>
            <a:picLocks noChangeAspect="1" noChangeArrowheads="1"/>
          </p:cNvPicPr>
          <p:nvPr/>
        </p:nvPicPr>
        <p:blipFill>
          <a:blip r:embed="rId2" cstate="print"/>
          <a:srcRect/>
          <a:stretch>
            <a:fillRect/>
          </a:stretch>
        </p:blipFill>
        <p:spPr bwMode="auto">
          <a:xfrm>
            <a:off x="4361815" y="1540511"/>
            <a:ext cx="337820" cy="322580"/>
          </a:xfrm>
          <a:prstGeom prst="rect">
            <a:avLst/>
          </a:prstGeom>
          <a:noFill/>
          <a:ln w="9525">
            <a:noFill/>
            <a:miter lim="800000"/>
            <a:headEnd/>
            <a:tailEnd/>
          </a:ln>
        </p:spPr>
      </p:pic>
      <p:sp>
        <p:nvSpPr>
          <p:cNvPr id="80909" name="椭圆 60"/>
          <p:cNvSpPr>
            <a:spLocks noChangeArrowheads="1"/>
          </p:cNvSpPr>
          <p:nvPr/>
        </p:nvSpPr>
        <p:spPr bwMode="auto">
          <a:xfrm>
            <a:off x="4161791" y="1339215"/>
            <a:ext cx="660400" cy="673100"/>
          </a:xfrm>
          <a:prstGeom prst="ellipse">
            <a:avLst/>
          </a:prstGeom>
          <a:noFill/>
          <a:ln w="12700">
            <a:solidFill>
              <a:srgbClr val="0156A5"/>
            </a:solidFill>
            <a:round/>
          </a:ln>
        </p:spPr>
        <p:txBody>
          <a:bodyPr anchor="ctr"/>
          <a:lstStyle/>
          <a:p>
            <a:pPr algn="ctr">
              <a:lnSpc>
                <a:spcPct val="130000"/>
              </a:lnSpc>
              <a:buFont typeface="Arial" panose="020B0604020202020204" pitchFamily="34" charset="0"/>
              <a:buNone/>
            </a:pPr>
            <a:endParaRPr lang="zh-CN" altLang="en-US" sz="135">
              <a:solidFill>
                <a:srgbClr val="FFFFFF"/>
              </a:solidFill>
              <a:latin typeface="微软雅黑" panose="020B0503020204020204" pitchFamily="34" charset="-122"/>
            </a:endParaRPr>
          </a:p>
        </p:txBody>
      </p:sp>
      <p:sp>
        <p:nvSpPr>
          <p:cNvPr id="15" name="椭圆 60"/>
          <p:cNvSpPr>
            <a:spLocks noChangeArrowheads="1"/>
          </p:cNvSpPr>
          <p:nvPr/>
        </p:nvSpPr>
        <p:spPr bwMode="auto">
          <a:xfrm>
            <a:off x="4193540" y="2085340"/>
            <a:ext cx="660400" cy="673100"/>
          </a:xfrm>
          <a:prstGeom prst="ellipse">
            <a:avLst/>
          </a:prstGeom>
          <a:noFill/>
          <a:ln w="12700">
            <a:solidFill>
              <a:srgbClr val="0156A5"/>
            </a:solidFill>
            <a:round/>
          </a:ln>
        </p:spPr>
        <p:txBody>
          <a:bodyPr anchor="ctr"/>
          <a:lstStyle/>
          <a:p>
            <a:pPr algn="ctr">
              <a:lnSpc>
                <a:spcPct val="130000"/>
              </a:lnSpc>
              <a:buFont typeface="Arial" panose="020B0604020202020204" pitchFamily="34" charset="0"/>
              <a:buNone/>
            </a:pPr>
            <a:endParaRPr lang="zh-CN" altLang="en-US" sz="135">
              <a:solidFill>
                <a:srgbClr val="FFFFFF"/>
              </a:solidFill>
              <a:latin typeface="微软雅黑" panose="020B0503020204020204" pitchFamily="34" charset="-122"/>
            </a:endParaRPr>
          </a:p>
        </p:txBody>
      </p:sp>
      <p:pic>
        <p:nvPicPr>
          <p:cNvPr id="16" name="组合 31"/>
          <p:cNvPicPr>
            <a:picLocks noChangeAspect="1" noChangeArrowheads="1"/>
          </p:cNvPicPr>
          <p:nvPr/>
        </p:nvPicPr>
        <p:blipFill>
          <a:blip r:embed="rId2" cstate="print"/>
          <a:srcRect/>
          <a:stretch>
            <a:fillRect/>
          </a:stretch>
        </p:blipFill>
        <p:spPr bwMode="auto">
          <a:xfrm>
            <a:off x="4368800" y="3021331"/>
            <a:ext cx="337820" cy="322580"/>
          </a:xfrm>
          <a:prstGeom prst="rect">
            <a:avLst/>
          </a:prstGeom>
          <a:noFill/>
          <a:ln w="9525">
            <a:noFill/>
            <a:miter lim="800000"/>
            <a:headEnd/>
            <a:tailEnd/>
          </a:ln>
        </p:spPr>
      </p:pic>
      <p:sp>
        <p:nvSpPr>
          <p:cNvPr id="17" name="椭圆 60"/>
          <p:cNvSpPr>
            <a:spLocks noChangeArrowheads="1"/>
          </p:cNvSpPr>
          <p:nvPr/>
        </p:nvSpPr>
        <p:spPr bwMode="auto">
          <a:xfrm>
            <a:off x="4200525" y="2851785"/>
            <a:ext cx="660400" cy="673100"/>
          </a:xfrm>
          <a:prstGeom prst="ellipse">
            <a:avLst/>
          </a:prstGeom>
          <a:noFill/>
          <a:ln w="12700">
            <a:solidFill>
              <a:srgbClr val="0156A5"/>
            </a:solidFill>
            <a:round/>
          </a:ln>
        </p:spPr>
        <p:txBody>
          <a:bodyPr anchor="ctr"/>
          <a:lstStyle/>
          <a:p>
            <a:pPr algn="ctr">
              <a:lnSpc>
                <a:spcPct val="130000"/>
              </a:lnSpc>
              <a:buFont typeface="Arial" panose="020B0604020202020204" pitchFamily="34" charset="0"/>
              <a:buNone/>
            </a:pPr>
            <a:endParaRPr lang="zh-CN" altLang="en-US" sz="135">
              <a:solidFill>
                <a:srgbClr val="FFFFFF"/>
              </a:solidFill>
              <a:latin typeface="微软雅黑" panose="020B0503020204020204" pitchFamily="34" charset="-122"/>
            </a:endParaRPr>
          </a:p>
        </p:txBody>
      </p:sp>
      <p:pic>
        <p:nvPicPr>
          <p:cNvPr id="18" name="组合 31"/>
          <p:cNvPicPr>
            <a:picLocks noChangeAspect="1" noChangeArrowheads="1"/>
          </p:cNvPicPr>
          <p:nvPr/>
        </p:nvPicPr>
        <p:blipFill>
          <a:blip r:embed="rId2" cstate="print"/>
          <a:srcRect/>
          <a:stretch>
            <a:fillRect/>
          </a:stretch>
        </p:blipFill>
        <p:spPr bwMode="auto">
          <a:xfrm>
            <a:off x="4368800" y="3834131"/>
            <a:ext cx="337820" cy="322580"/>
          </a:xfrm>
          <a:prstGeom prst="rect">
            <a:avLst/>
          </a:prstGeom>
          <a:noFill/>
          <a:ln w="9525">
            <a:noFill/>
            <a:miter lim="800000"/>
            <a:headEnd/>
            <a:tailEnd/>
          </a:ln>
        </p:spPr>
      </p:pic>
      <p:sp>
        <p:nvSpPr>
          <p:cNvPr id="19" name="椭圆 60"/>
          <p:cNvSpPr>
            <a:spLocks noChangeArrowheads="1"/>
          </p:cNvSpPr>
          <p:nvPr/>
        </p:nvSpPr>
        <p:spPr bwMode="auto">
          <a:xfrm>
            <a:off x="4200525" y="3664585"/>
            <a:ext cx="660400" cy="673100"/>
          </a:xfrm>
          <a:prstGeom prst="ellipse">
            <a:avLst/>
          </a:prstGeom>
          <a:noFill/>
          <a:ln w="12700">
            <a:solidFill>
              <a:srgbClr val="0156A5"/>
            </a:solidFill>
            <a:round/>
          </a:ln>
        </p:spPr>
        <p:txBody>
          <a:bodyPr anchor="ctr"/>
          <a:lstStyle/>
          <a:p>
            <a:pPr algn="ctr">
              <a:lnSpc>
                <a:spcPct val="130000"/>
              </a:lnSpc>
              <a:buFont typeface="Arial" panose="020B0604020202020204" pitchFamily="34" charset="0"/>
              <a:buNone/>
            </a:pPr>
            <a:endParaRPr lang="zh-CN" altLang="en-US" sz="135">
              <a:solidFill>
                <a:srgbClr val="FFFFFF"/>
              </a:solidFill>
              <a:latin typeface="微软雅黑" panose="020B0503020204020204" pitchFamily="34" charset="-122"/>
            </a:endParaRPr>
          </a:p>
        </p:txBody>
      </p:sp>
      <p:pic>
        <p:nvPicPr>
          <p:cNvPr id="22" name="组合 36"/>
          <p:cNvPicPr>
            <a:picLocks noChangeAspect="1" noChangeArrowheads="1"/>
          </p:cNvPicPr>
          <p:nvPr/>
        </p:nvPicPr>
        <p:blipFill>
          <a:blip r:embed="rId3" cstate="print"/>
          <a:srcRect/>
          <a:stretch>
            <a:fillRect/>
          </a:stretch>
        </p:blipFill>
        <p:spPr bwMode="auto">
          <a:xfrm>
            <a:off x="4404948" y="2218309"/>
            <a:ext cx="237759" cy="3657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2" cstate="print"/>
          <a:stretch>
            <a:fillRect/>
          </a:stretch>
        </p:blipFill>
        <p:spPr>
          <a:xfrm>
            <a:off x="-2540" y="-2341"/>
            <a:ext cx="12197715" cy="6872605"/>
          </a:xfrm>
          <a:prstGeom prst="rect">
            <a:avLst/>
          </a:prstGeom>
        </p:spPr>
      </p:pic>
      <p:sp>
        <p:nvSpPr>
          <p:cNvPr id="56322" name="矩形 4"/>
          <p:cNvSpPr>
            <a:spLocks noChangeArrowheads="1"/>
          </p:cNvSpPr>
          <p:nvPr/>
        </p:nvSpPr>
        <p:spPr bwMode="auto">
          <a:xfrm>
            <a:off x="773289" y="1521359"/>
            <a:ext cx="10645423" cy="1198880"/>
          </a:xfrm>
          <a:prstGeom prst="rect">
            <a:avLst/>
          </a:prstGeom>
          <a:noFill/>
          <a:ln w="9525">
            <a:noFill/>
            <a:miter lim="800000"/>
          </a:ln>
        </p:spPr>
        <p:txBody>
          <a:bodyPr wrap="square">
            <a:spAutoFit/>
          </a:bodyPr>
          <a:lstStyle/>
          <a:p>
            <a:pPr algn="just">
              <a:lnSpc>
                <a:spcPct val="150000"/>
              </a:lnSpc>
              <a:defRPr/>
            </a:pP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2015</a:t>
            </a:r>
            <a:r>
              <a:rPr lang="zh-CN" altLang="en-US" sz="2400" dirty="0">
                <a:latin typeface="Times New Roman" panose="02020603050405020304" pitchFamily="18" charset="0"/>
                <a:cs typeface="Times New Roman" panose="02020603050405020304" pitchFamily="18" charset="0"/>
              </a:rPr>
              <a:t>年</a:t>
            </a:r>
            <a:r>
              <a:rPr lang="en-US" altLang="zh-CN" sz="2400" dirty="0">
                <a:latin typeface="Times New Roman" panose="02020603050405020304" pitchFamily="18" charset="0"/>
                <a:cs typeface="Times New Roman" panose="02020603050405020304" pitchFamily="18" charset="0"/>
              </a:rPr>
              <a:t>4</a:t>
            </a:r>
            <a:r>
              <a:rPr lang="zh-CN" altLang="en-US" sz="2400" dirty="0">
                <a:latin typeface="Times New Roman" panose="02020603050405020304" pitchFamily="18" charset="0"/>
                <a:cs typeface="Times New Roman" panose="02020603050405020304" pitchFamily="18" charset="0"/>
              </a:rPr>
              <a:t>月至</a:t>
            </a:r>
            <a:r>
              <a:rPr lang="en-US" altLang="zh-CN" sz="2400" dirty="0">
                <a:latin typeface="Times New Roman" panose="02020603050405020304" pitchFamily="18" charset="0"/>
                <a:cs typeface="Times New Roman" panose="02020603050405020304" pitchFamily="18" charset="0"/>
              </a:rPr>
              <a:t>2018</a:t>
            </a:r>
            <a:r>
              <a:rPr lang="zh-CN" altLang="en-US" sz="2400" dirty="0">
                <a:latin typeface="Times New Roman" panose="02020603050405020304" pitchFamily="18" charset="0"/>
                <a:cs typeface="Times New Roman" panose="02020603050405020304" pitchFamily="18" charset="0"/>
              </a:rPr>
              <a:t>年</a:t>
            </a:r>
            <a:r>
              <a:rPr lang="en-US" altLang="zh-CN" sz="2400" dirty="0">
                <a:latin typeface="Times New Roman" panose="02020603050405020304" pitchFamily="18" charset="0"/>
                <a:cs typeface="Times New Roman" panose="02020603050405020304" pitchFamily="18" charset="0"/>
              </a:rPr>
              <a:t>12</a:t>
            </a:r>
            <a:r>
              <a:rPr lang="zh-CN" altLang="en-US" sz="2400" dirty="0">
                <a:latin typeface="Times New Roman" panose="02020603050405020304" pitchFamily="18" charset="0"/>
                <a:cs typeface="Times New Roman" panose="02020603050405020304" pitchFamily="18" charset="0"/>
              </a:rPr>
              <a:t>月共计节水达</a:t>
            </a:r>
            <a:r>
              <a:rPr lang="en-US" altLang="zh-CN" sz="2400" dirty="0">
                <a:latin typeface="Times New Roman" panose="02020603050405020304" pitchFamily="18" charset="0"/>
                <a:cs typeface="Times New Roman" panose="02020603050405020304" pitchFamily="18" charset="0"/>
              </a:rPr>
              <a:t>563.5</a:t>
            </a:r>
            <a:r>
              <a:rPr lang="zh-CN" altLang="en-US" sz="2400" dirty="0">
                <a:latin typeface="Times New Roman" panose="02020603050405020304" pitchFamily="18" charset="0"/>
                <a:cs typeface="Times New Roman" panose="02020603050405020304" pitchFamily="18" charset="0"/>
              </a:rPr>
              <a:t>万吨，共计节约水费</a:t>
            </a:r>
            <a:r>
              <a:rPr lang="en-US" altLang="zh-CN" sz="2400" dirty="0">
                <a:latin typeface="Times New Roman" panose="02020603050405020304" pitchFamily="18" charset="0"/>
                <a:cs typeface="Times New Roman" panose="02020603050405020304" pitchFamily="18" charset="0"/>
              </a:rPr>
              <a:t>2379.4</a:t>
            </a:r>
            <a:r>
              <a:rPr lang="zh-CN" altLang="en-US" sz="2400" dirty="0">
                <a:latin typeface="Times New Roman" panose="02020603050405020304" pitchFamily="18" charset="0"/>
                <a:cs typeface="Times New Roman" panose="02020603050405020304" pitchFamily="18" charset="0"/>
              </a:rPr>
              <a:t>万元（目前邯郸水费为</a:t>
            </a:r>
            <a:r>
              <a:rPr lang="en-US" altLang="zh-CN" sz="2400" dirty="0">
                <a:latin typeface="Times New Roman" panose="02020603050405020304" pitchFamily="18" charset="0"/>
                <a:cs typeface="Times New Roman" panose="02020603050405020304" pitchFamily="18" charset="0"/>
              </a:rPr>
              <a:t>5.16</a:t>
            </a:r>
            <a:r>
              <a:rPr lang="zh-CN" altLang="en-US" sz="2400" dirty="0">
                <a:latin typeface="Times New Roman" panose="02020603050405020304" pitchFamily="18" charset="0"/>
                <a:cs typeface="Times New Roman" panose="02020603050405020304" pitchFamily="18" charset="0"/>
              </a:rPr>
              <a:t>元</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吨），平均节水率达</a:t>
            </a:r>
            <a:r>
              <a:rPr lang="en-US" altLang="zh-CN" sz="2400" dirty="0">
                <a:latin typeface="Times New Roman" panose="02020603050405020304" pitchFamily="18" charset="0"/>
                <a:cs typeface="Times New Roman" panose="02020603050405020304" pitchFamily="18" charset="0"/>
              </a:rPr>
              <a:t>49.4%</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graphicFrame>
        <p:nvGraphicFramePr>
          <p:cNvPr id="3" name="图表 2"/>
          <p:cNvGraphicFramePr/>
          <p:nvPr/>
        </p:nvGraphicFramePr>
        <p:xfrm>
          <a:off x="747239" y="3083555"/>
          <a:ext cx="10030299" cy="3609143"/>
        </p:xfrm>
        <a:graphic>
          <a:graphicData uri="http://schemas.openxmlformats.org/drawingml/2006/chart">
            <c:chart xmlns:c="http://schemas.openxmlformats.org/drawingml/2006/chart" xmlns:r="http://schemas.openxmlformats.org/officeDocument/2006/relationships" r:id="rId1"/>
          </a:graphicData>
        </a:graphic>
      </p:graphicFrame>
      <p:sp>
        <p:nvSpPr>
          <p:cNvPr id="5" name="TextBox 4"/>
          <p:cNvSpPr txBox="1"/>
          <p:nvPr/>
        </p:nvSpPr>
        <p:spPr>
          <a:xfrm>
            <a:off x="4138143" y="2863787"/>
            <a:ext cx="5733973" cy="420370"/>
          </a:xfrm>
          <a:prstGeom prst="rect">
            <a:avLst/>
          </a:prstGeom>
          <a:noFill/>
        </p:spPr>
        <p:txBody>
          <a:bodyPr wrap="square" rtlCol="0">
            <a:spAutoFit/>
          </a:bodyPr>
          <a:lstStyle/>
          <a:p>
            <a:r>
              <a:rPr lang="zh-CN" altLang="en-US" sz="2000" b="1" dirty="0">
                <a:latin typeface="微软雅黑" panose="020B0503020204020204" pitchFamily="34" charset="-122"/>
                <a:sym typeface="+mn-ea"/>
              </a:rPr>
              <a:t>节水改造前后效果图形对比</a:t>
            </a:r>
            <a:r>
              <a:rPr lang="zh-CN" altLang="en-US" sz="135" b="1" dirty="0">
                <a:latin typeface="微软雅黑" panose="020B0503020204020204" pitchFamily="34" charset="-122"/>
                <a:sym typeface="+mn-ea"/>
              </a:rPr>
              <a:t>      </a:t>
            </a:r>
            <a:r>
              <a:rPr lang="zh-CN" altLang="en-US" sz="1600" b="1" dirty="0">
                <a:latin typeface="微软雅黑" panose="020B0503020204020204" pitchFamily="34" charset="-122"/>
                <a:sym typeface="+mn-ea"/>
              </a:rPr>
              <a:t>单位：万吨</a:t>
            </a:r>
            <a:endParaRPr lang="zh-CN" altLang="en-US" sz="2000" b="1" dirty="0">
              <a:solidFill>
                <a:schemeClr val="bg1"/>
              </a:solidFill>
              <a:latin typeface="微软雅黑" panose="020B0503020204020204" pitchFamily="34" charset="-122"/>
            </a:endParaRPr>
          </a:p>
          <a:p>
            <a:endParaRPr lang="zh-CN" altLang="en-US" sz="135" dirty="0"/>
          </a:p>
        </p:txBody>
      </p:sp>
      <p:sp>
        <p:nvSpPr>
          <p:cNvPr id="9" name="文本框 8"/>
          <p:cNvSpPr txBox="1"/>
          <p:nvPr/>
        </p:nvSpPr>
        <p:spPr>
          <a:xfrm>
            <a:off x="470535" y="3244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
        <p:nvSpPr>
          <p:cNvPr id="10" name="TextBox 2"/>
          <p:cNvSpPr txBox="1"/>
          <p:nvPr/>
        </p:nvSpPr>
        <p:spPr>
          <a:xfrm>
            <a:off x="641648" y="962443"/>
            <a:ext cx="5415955" cy="542925"/>
          </a:xfrm>
          <a:prstGeom prst="rect">
            <a:avLst/>
          </a:prstGeom>
          <a:noFill/>
        </p:spPr>
        <p:txBody>
          <a:bodyPr wrap="square" rtlCol="0">
            <a:spAutoFit/>
          </a:bodyPr>
          <a:lstStyle/>
          <a:p>
            <a:r>
              <a:rPr lang="zh-CN" altLang="en-US" sz="2800" b="1" dirty="0">
                <a:ea typeface="黑体" panose="02010609060101010101" pitchFamily="49" charset="-122"/>
              </a:rPr>
              <a:t>（一）节水效益明显</a:t>
            </a:r>
            <a:endParaRPr lang="zh-CN" altLang="en-US" sz="2800" b="1" dirty="0">
              <a:ea typeface="黑体" panose="02010609060101010101" pitchFamily="49" charset="-122"/>
            </a:endParaRPr>
          </a:p>
          <a:p>
            <a:endParaRPr lang="zh-CN" altLang="en-US" sz="135"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12700" y="-6985"/>
            <a:ext cx="12213591" cy="6872605"/>
          </a:xfrm>
          <a:prstGeom prst="rect">
            <a:avLst/>
          </a:prstGeom>
        </p:spPr>
      </p:pic>
      <p:sp>
        <p:nvSpPr>
          <p:cNvPr id="4" name="文本框 3"/>
          <p:cNvSpPr txBox="1"/>
          <p:nvPr/>
        </p:nvSpPr>
        <p:spPr>
          <a:xfrm>
            <a:off x="3914219" y="1762661"/>
            <a:ext cx="5125085" cy="1198880"/>
          </a:xfrm>
          <a:prstGeom prst="rect">
            <a:avLst/>
          </a:prstGeom>
          <a:noFill/>
        </p:spPr>
        <p:txBody>
          <a:bodyPr wrap="square" rtlCol="0">
            <a:spAutoFit/>
          </a:bodyPr>
          <a:lstStyle/>
          <a:p>
            <a:r>
              <a:rPr lang="zh-CN" altLang="en-US" sz="2400" b="1" spc="250" dirty="0">
                <a:latin typeface="微软雅黑" panose="020B0503020204020204" pitchFamily="34" charset="-122"/>
                <a:sym typeface="+mn-ea"/>
              </a:rPr>
              <a:t>实施前后效果总数据对比</a:t>
            </a:r>
            <a:endParaRPr lang="zh-CN" altLang="en-US" sz="2400" b="1" spc="250" dirty="0">
              <a:latin typeface="微软雅黑" panose="020B0503020204020204" pitchFamily="34" charset="-122"/>
            </a:endParaRPr>
          </a:p>
          <a:p>
            <a:endParaRPr lang="zh-CN" altLang="en-US" sz="2400" b="1" spc="250" dirty="0">
              <a:solidFill>
                <a:schemeClr val="bg1"/>
              </a:solidFill>
              <a:latin typeface="微软雅黑" panose="020B0503020204020204" pitchFamily="34" charset="-122"/>
            </a:endParaRPr>
          </a:p>
          <a:p>
            <a:endParaRPr lang="zh-CN" altLang="en-US" sz="2400" spc="250" dirty="0"/>
          </a:p>
        </p:txBody>
      </p:sp>
      <p:graphicFrame>
        <p:nvGraphicFramePr>
          <p:cNvPr id="48176" name="Group 48"/>
          <p:cNvGraphicFramePr>
            <a:graphicFrameLocks noGrp="1"/>
          </p:cNvGraphicFramePr>
          <p:nvPr/>
        </p:nvGraphicFramePr>
        <p:xfrm>
          <a:off x="752631" y="2451584"/>
          <a:ext cx="10609580" cy="3267075"/>
        </p:xfrm>
        <a:graphic>
          <a:graphicData uri="http://schemas.openxmlformats.org/drawingml/2006/table">
            <a:tbl>
              <a:tblPr>
                <a:tableStyleId>{35758FB7-9AC5-4552-8A53-C91805E547FA}</a:tableStyleId>
              </a:tblPr>
              <a:tblGrid>
                <a:gridCol w="2959735"/>
                <a:gridCol w="2033270"/>
                <a:gridCol w="1788795"/>
                <a:gridCol w="2376805"/>
                <a:gridCol w="1450975"/>
              </a:tblGrid>
              <a:tr h="719455">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zh-CN" altLang="en-US" sz="2000" b="1" u="none" strike="noStrike" cap="none" normalizeH="0" baseline="0" dirty="0">
                          <a:ln>
                            <a:noFill/>
                          </a:ln>
                          <a:solidFill>
                            <a:schemeClr val="bg1"/>
                          </a:solidFill>
                          <a:effectLst/>
                        </a:rPr>
                        <a:t>年份</a:t>
                      </a:r>
                      <a:endParaRPr kumimoji="0" lang="zh-CN" altLang="en-US" sz="2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60" marR="91460" marT="45706" marB="45706" anchor="ctr" horzOverflow="overflow">
                    <a:solidFill>
                      <a:schemeClr val="accent1">
                        <a:lumMod val="75000"/>
                      </a:schemeClr>
                    </a:solid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zh-CN" altLang="en-US" sz="2000" b="1" u="none" strike="noStrike" cap="none" normalizeH="0" baseline="0" dirty="0">
                          <a:ln>
                            <a:noFill/>
                          </a:ln>
                          <a:solidFill>
                            <a:schemeClr val="bg1"/>
                          </a:solidFill>
                          <a:effectLst/>
                        </a:rPr>
                        <a:t>用水量（万吨）</a:t>
                      </a:r>
                      <a:endParaRPr kumimoji="0" lang="zh-CN" altLang="en-US" sz="2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60" marR="91460" marT="45706" marB="45706" anchor="ctr" horzOverflow="overflow">
                    <a:solidFill>
                      <a:schemeClr val="accent1">
                        <a:lumMod val="75000"/>
                      </a:schemeClr>
                    </a:solid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zh-CN" sz="2000" b="1" u="none" strike="noStrike" cap="none" normalizeH="0" baseline="0" dirty="0">
                          <a:ln>
                            <a:noFill/>
                          </a:ln>
                          <a:solidFill>
                            <a:schemeClr val="bg1"/>
                          </a:solidFill>
                          <a:effectLst/>
                        </a:rPr>
                        <a:t>节水量</a:t>
                      </a:r>
                      <a:r>
                        <a:rPr kumimoji="0" lang="en-US" altLang="zh-CN" sz="2000" b="1" u="none" strike="noStrike" cap="none" normalizeH="0" baseline="0" dirty="0">
                          <a:ln>
                            <a:noFill/>
                          </a:ln>
                          <a:solidFill>
                            <a:schemeClr val="bg1"/>
                          </a:solidFill>
                          <a:effectLst/>
                        </a:rPr>
                        <a:t>(</a:t>
                      </a:r>
                      <a:r>
                        <a:rPr kumimoji="0" lang="zh-CN" altLang="en-US" sz="2000" b="1" u="none" strike="noStrike" cap="none" normalizeH="0" baseline="0" dirty="0">
                          <a:ln>
                            <a:noFill/>
                          </a:ln>
                          <a:solidFill>
                            <a:schemeClr val="bg1"/>
                          </a:solidFill>
                          <a:effectLst/>
                        </a:rPr>
                        <a:t>万吨</a:t>
                      </a:r>
                      <a:r>
                        <a:rPr kumimoji="0" lang="en-US" altLang="zh-CN" sz="2000" b="1" u="none" strike="noStrike" cap="none" normalizeH="0" baseline="0" dirty="0">
                          <a:ln>
                            <a:noFill/>
                          </a:ln>
                          <a:solidFill>
                            <a:schemeClr val="bg1"/>
                          </a:solidFill>
                          <a:effectLst/>
                        </a:rPr>
                        <a:t>)</a:t>
                      </a:r>
                      <a:endParaRPr kumimoji="0" lang="en-US" altLang="zh-CN" sz="2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60" marR="91460" marT="45706" marB="45706" anchor="ctr" horzOverflow="overflow">
                    <a:solidFill>
                      <a:schemeClr val="accent1">
                        <a:lumMod val="75000"/>
                      </a:schemeClr>
                    </a:solid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zh-CN" altLang="en-US" sz="2000" b="1" u="none" strike="noStrike" kern="1200" cap="none" normalizeH="0" baseline="0" dirty="0">
                          <a:ln>
                            <a:noFill/>
                          </a:ln>
                          <a:solidFill>
                            <a:schemeClr val="bg1"/>
                          </a:solidFill>
                          <a:effectLst/>
                          <a:latin typeface="+mn-lt"/>
                          <a:ea typeface="+mn-ea"/>
                          <a:cs typeface="+mn-cs"/>
                        </a:rPr>
                        <a:t>节约水费（万元）</a:t>
                      </a:r>
                      <a:endParaRPr kumimoji="0" lang="en-US" altLang="zh-CN" sz="2000" b="1" u="none" strike="noStrike" kern="1200" cap="none" normalizeH="0" baseline="0" dirty="0">
                        <a:ln>
                          <a:noFill/>
                        </a:ln>
                        <a:solidFill>
                          <a:schemeClr val="bg1"/>
                        </a:solidFill>
                        <a:effectLst/>
                        <a:latin typeface="+mn-lt"/>
                        <a:ea typeface="+mn-ea"/>
                        <a:cs typeface="+mn-cs"/>
                      </a:endParaRPr>
                    </a:p>
                  </a:txBody>
                  <a:tcPr marL="91460" marR="91460" marT="45706" marB="45706" anchor="ctr" horzOverflow="overflow">
                    <a:solidFill>
                      <a:schemeClr val="accent1">
                        <a:lumMod val="75000"/>
                      </a:schemeClr>
                    </a:solid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zh-CN" altLang="en-US" sz="2000" b="1" u="none" strike="noStrike" cap="none" normalizeH="0" baseline="0" dirty="0">
                          <a:ln>
                            <a:noFill/>
                          </a:ln>
                          <a:solidFill>
                            <a:schemeClr val="bg1"/>
                          </a:solidFill>
                          <a:effectLst/>
                        </a:rPr>
                        <a:t>节水率</a:t>
                      </a:r>
                      <a:endParaRPr kumimoji="0" lang="zh-CN" altLang="en-US" sz="2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60" marR="91460" marT="45706" marB="45706" anchor="ctr" horzOverflow="overflow">
                    <a:solidFill>
                      <a:schemeClr val="accent1">
                        <a:lumMod val="75000"/>
                      </a:schemeClr>
                    </a:solidFill>
                  </a:tcPr>
                </a:tc>
              </a:tr>
              <a:tr h="848360">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2015</a:t>
                      </a:r>
                      <a:r>
                        <a:rPr kumimoji="0" lang="zh-CN" altLang="en-US"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年（</a:t>
                      </a: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4-12</a:t>
                      </a:r>
                      <a:r>
                        <a:rPr kumimoji="0" lang="zh-CN" altLang="en-US"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月）</a:t>
                      </a:r>
                      <a:endParaRPr kumimoji="0" lang="zh-CN" altLang="en-US"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121.2</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112.8</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400.58</a:t>
                      </a:r>
                      <a:endParaRPr kumimoji="0" lang="en-US" altLang="zh-CN" sz="24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48.2%</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r>
              <a:tr h="566420">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2016</a:t>
                      </a:r>
                      <a:r>
                        <a:rPr kumimoji="0" lang="zh-CN" altLang="en-US"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年</a:t>
                      </a:r>
                      <a:endParaRPr kumimoji="0" lang="zh-CN" altLang="en-US"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164.1</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138.3</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550.45</a:t>
                      </a:r>
                      <a:endParaRPr kumimoji="0" lang="en-US" altLang="zh-CN" sz="24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45.7%</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r>
              <a:tr h="566420">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2017</a:t>
                      </a:r>
                      <a:r>
                        <a:rPr kumimoji="0" lang="zh-CN" altLang="en-US"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年</a:t>
                      </a:r>
                      <a:endParaRPr kumimoji="0" lang="zh-CN" altLang="en-US"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135.1</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167.3</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719.67</a:t>
                      </a:r>
                      <a:endParaRPr kumimoji="0" lang="en-US" altLang="zh-CN" sz="24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55.3%</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r>
              <a:tr h="566420">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2018</a:t>
                      </a:r>
                      <a:r>
                        <a:rPr kumimoji="0" lang="zh-CN" altLang="en-US"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年</a:t>
                      </a:r>
                      <a:endParaRPr kumimoji="0" lang="zh-CN" altLang="en-US"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157.3</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144.8</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708.73</a:t>
                      </a:r>
                      <a:endParaRPr kumimoji="0" lang="en-US" altLang="zh-CN" sz="24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pPr>
                      <a:r>
                        <a:rPr kumimoji="0" lang="en-US" altLang="zh-CN" sz="2400" u="none" strike="noStrike" cap="none" normalizeH="0" baseline="0" dirty="0">
                          <a:ln>
                            <a:noFill/>
                          </a:ln>
                          <a:solidFill>
                            <a:schemeClr val="dk1"/>
                          </a:solidFill>
                          <a:effectLst/>
                          <a:latin typeface="Times New Roman" panose="02020603050405020304" pitchFamily="18" charset="0"/>
                          <a:cs typeface="Times New Roman" panose="02020603050405020304" pitchFamily="18" charset="0"/>
                        </a:rPr>
                        <a:t>47.9%</a:t>
                      </a:r>
                      <a:endParaRPr kumimoji="0" lang="en-US" altLang="zh-CN" sz="2400" b="0" i="0" u="none" strike="noStrike" cap="none" normalizeH="0" baseline="0" dirty="0">
                        <a:ln>
                          <a:noFill/>
                        </a:ln>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60" marR="91460" marT="45706" marB="45706" anchor="ctr" horzOverflow="overflow">
                    <a:noFill/>
                  </a:tcPr>
                </a:tc>
              </a:tr>
            </a:tbl>
          </a:graphicData>
        </a:graphic>
      </p:graphicFrame>
      <p:sp>
        <p:nvSpPr>
          <p:cNvPr id="5" name="文本框 4"/>
          <p:cNvSpPr txBox="1"/>
          <p:nvPr/>
        </p:nvSpPr>
        <p:spPr>
          <a:xfrm>
            <a:off x="470535" y="3244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
        <p:nvSpPr>
          <p:cNvPr id="6" name="TextBox 2"/>
          <p:cNvSpPr txBox="1"/>
          <p:nvPr/>
        </p:nvSpPr>
        <p:spPr>
          <a:xfrm>
            <a:off x="641648" y="962443"/>
            <a:ext cx="5415955" cy="542925"/>
          </a:xfrm>
          <a:prstGeom prst="rect">
            <a:avLst/>
          </a:prstGeom>
          <a:noFill/>
        </p:spPr>
        <p:txBody>
          <a:bodyPr wrap="square" rtlCol="0">
            <a:spAutoFit/>
          </a:bodyPr>
          <a:lstStyle/>
          <a:p>
            <a:r>
              <a:rPr lang="zh-CN" altLang="en-US" sz="2800" b="1" dirty="0">
                <a:ea typeface="黑体" panose="02010609060101010101" pitchFamily="49" charset="-122"/>
              </a:rPr>
              <a:t>（一）节水效益明显</a:t>
            </a:r>
            <a:endParaRPr lang="zh-CN" altLang="en-US" sz="2800" b="1" dirty="0">
              <a:ea typeface="黑体" panose="02010609060101010101" pitchFamily="49" charset="-122"/>
            </a:endParaRPr>
          </a:p>
          <a:p>
            <a:endParaRPr lang="zh-CN" altLang="en-US" sz="135"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7620"/>
            <a:ext cx="12197715" cy="6872605"/>
          </a:xfrm>
          <a:prstGeom prst="rect">
            <a:avLst/>
          </a:prstGeom>
        </p:spPr>
      </p:pic>
      <p:grpSp>
        <p:nvGrpSpPr>
          <p:cNvPr id="3" name="组合 14"/>
          <p:cNvGrpSpPr>
            <a:grpSpLocks noChangeAspect="1"/>
          </p:cNvGrpSpPr>
          <p:nvPr/>
        </p:nvGrpSpPr>
        <p:grpSpPr bwMode="auto">
          <a:xfrm rot="525120">
            <a:off x="558733" y="3252327"/>
            <a:ext cx="4002087" cy="3406775"/>
            <a:chOff x="0" y="0"/>
            <a:chExt cx="9596239" cy="8168830"/>
          </a:xfrm>
        </p:grpSpPr>
        <p:pic>
          <p:nvPicPr>
            <p:cNvPr id="64519" name="图片 12"/>
            <p:cNvPicPr>
              <a:picLocks noChangeAspect="1" noChangeArrowheads="1"/>
            </p:cNvPicPr>
            <p:nvPr/>
          </p:nvPicPr>
          <p:blipFill>
            <a:blip r:embed="rId2" cstate="print"/>
            <a:srcRect/>
            <a:stretch>
              <a:fillRect/>
            </a:stretch>
          </p:blipFill>
          <p:spPr bwMode="auto">
            <a:xfrm rot="1800000">
              <a:off x="5043587" y="1092103"/>
              <a:ext cx="4499308" cy="6402596"/>
            </a:xfrm>
            <a:prstGeom prst="rect">
              <a:avLst/>
            </a:prstGeom>
            <a:noFill/>
            <a:ln w="9525">
              <a:noFill/>
              <a:miter lim="800000"/>
              <a:headEnd/>
              <a:tailEnd/>
            </a:ln>
            <a:effectLst>
              <a:outerShdw dist="38100" dir="2999997" algn="ctr" rotWithShape="0">
                <a:srgbClr val="000000">
                  <a:alpha val="28998"/>
                </a:srgbClr>
              </a:outerShdw>
            </a:effectLst>
          </p:spPr>
        </p:pic>
        <p:pic>
          <p:nvPicPr>
            <p:cNvPr id="64520" name="图片 13"/>
            <p:cNvPicPr>
              <a:picLocks noChangeAspect="1" noChangeArrowheads="1"/>
            </p:cNvPicPr>
            <p:nvPr/>
          </p:nvPicPr>
          <p:blipFill>
            <a:blip r:embed="rId3" cstate="print"/>
            <a:srcRect/>
            <a:stretch>
              <a:fillRect/>
            </a:stretch>
          </p:blipFill>
          <p:spPr bwMode="auto">
            <a:xfrm rot="1200000">
              <a:off x="3886925" y="292835"/>
              <a:ext cx="4872347" cy="6855573"/>
            </a:xfrm>
            <a:prstGeom prst="rect">
              <a:avLst/>
            </a:prstGeom>
            <a:noFill/>
            <a:ln w="9525">
              <a:noFill/>
              <a:miter lim="800000"/>
              <a:headEnd/>
              <a:tailEnd/>
            </a:ln>
            <a:effectLst>
              <a:outerShdw dist="38100" dir="2999997" algn="ctr" rotWithShape="0">
                <a:srgbClr val="000000">
                  <a:alpha val="28998"/>
                </a:srgbClr>
              </a:outerShdw>
            </a:effectLst>
          </p:spPr>
        </p:pic>
        <p:pic>
          <p:nvPicPr>
            <p:cNvPr id="64521" name="图片 11"/>
            <p:cNvPicPr>
              <a:picLocks noChangeAspect="1" noChangeArrowheads="1"/>
            </p:cNvPicPr>
            <p:nvPr/>
          </p:nvPicPr>
          <p:blipFill>
            <a:blip r:embed="rId4" cstate="print"/>
            <a:srcRect/>
            <a:stretch>
              <a:fillRect/>
            </a:stretch>
          </p:blipFill>
          <p:spPr bwMode="auto">
            <a:xfrm rot="600000">
              <a:off x="3146435" y="70181"/>
              <a:ext cx="4902799" cy="6984998"/>
            </a:xfrm>
            <a:prstGeom prst="rect">
              <a:avLst/>
            </a:prstGeom>
            <a:noFill/>
            <a:ln w="9525">
              <a:noFill/>
              <a:miter lim="800000"/>
              <a:headEnd/>
              <a:tailEnd/>
            </a:ln>
            <a:effectLst>
              <a:outerShdw dist="38100" dir="2999997" algn="ctr" rotWithShape="0">
                <a:srgbClr val="000000">
                  <a:alpha val="28998"/>
                </a:srgbClr>
              </a:outerShdw>
            </a:effectLst>
          </p:spPr>
        </p:pic>
        <p:pic>
          <p:nvPicPr>
            <p:cNvPr id="64522" name="图片 10"/>
            <p:cNvPicPr>
              <a:picLocks noChangeAspect="1" noChangeArrowheads="1"/>
            </p:cNvPicPr>
            <p:nvPr/>
          </p:nvPicPr>
          <p:blipFill>
            <a:blip r:embed="rId5" cstate="print"/>
            <a:srcRect/>
            <a:stretch>
              <a:fillRect/>
            </a:stretch>
          </p:blipFill>
          <p:spPr bwMode="auto">
            <a:xfrm>
              <a:off x="2294747" y="-54934"/>
              <a:ext cx="5096931" cy="7213388"/>
            </a:xfrm>
            <a:prstGeom prst="rect">
              <a:avLst/>
            </a:prstGeom>
            <a:noFill/>
            <a:ln w="9525">
              <a:noFill/>
              <a:miter lim="800000"/>
              <a:headEnd/>
              <a:tailEnd/>
            </a:ln>
            <a:effectLst>
              <a:outerShdw dist="38100" dir="2999997" algn="ctr" rotWithShape="0">
                <a:srgbClr val="000000">
                  <a:alpha val="28998"/>
                </a:srgbClr>
              </a:outerShdw>
            </a:effectLst>
          </p:spPr>
        </p:pic>
        <p:pic>
          <p:nvPicPr>
            <p:cNvPr id="64523" name="图片 9"/>
            <p:cNvPicPr>
              <a:picLocks noChangeAspect="1" noChangeArrowheads="1"/>
            </p:cNvPicPr>
            <p:nvPr/>
          </p:nvPicPr>
          <p:blipFill>
            <a:blip r:embed="rId6" cstate="print"/>
            <a:srcRect/>
            <a:stretch>
              <a:fillRect/>
            </a:stretch>
          </p:blipFill>
          <p:spPr bwMode="auto">
            <a:xfrm rot="-600000">
              <a:off x="1393046" y="65840"/>
              <a:ext cx="5134996" cy="7262874"/>
            </a:xfrm>
            <a:prstGeom prst="rect">
              <a:avLst/>
            </a:prstGeom>
            <a:noFill/>
            <a:ln w="9525">
              <a:noFill/>
              <a:miter lim="800000"/>
              <a:headEnd/>
              <a:tailEnd/>
            </a:ln>
            <a:effectLst>
              <a:outerShdw dist="38100" dir="2999997" algn="ctr" rotWithShape="0">
                <a:srgbClr val="000000">
                  <a:alpha val="28998"/>
                </a:srgbClr>
              </a:outerShdw>
            </a:effectLst>
          </p:spPr>
        </p:pic>
        <p:pic>
          <p:nvPicPr>
            <p:cNvPr id="64524" name="图片 8"/>
            <p:cNvPicPr>
              <a:picLocks noChangeAspect="1" noChangeArrowheads="1"/>
            </p:cNvPicPr>
            <p:nvPr/>
          </p:nvPicPr>
          <p:blipFill>
            <a:blip r:embed="rId7" cstate="print"/>
            <a:srcRect/>
            <a:stretch>
              <a:fillRect/>
            </a:stretch>
          </p:blipFill>
          <p:spPr bwMode="auto">
            <a:xfrm rot="-1200000">
              <a:off x="632936" y="254297"/>
              <a:ext cx="5161643" cy="7316166"/>
            </a:xfrm>
            <a:prstGeom prst="rect">
              <a:avLst/>
            </a:prstGeom>
            <a:noFill/>
            <a:ln w="9525">
              <a:noFill/>
              <a:miter lim="800000"/>
              <a:headEnd/>
              <a:tailEnd/>
            </a:ln>
            <a:effectLst>
              <a:outerShdw dist="38100" dir="2999997" algn="ctr" rotWithShape="0">
                <a:srgbClr val="000000">
                  <a:alpha val="28998"/>
                </a:srgbClr>
              </a:outerShdw>
            </a:effectLst>
          </p:spPr>
        </p:pic>
        <p:pic>
          <p:nvPicPr>
            <p:cNvPr id="64525" name="图片 7"/>
            <p:cNvPicPr>
              <a:picLocks noChangeAspect="1" noChangeArrowheads="1"/>
            </p:cNvPicPr>
            <p:nvPr/>
          </p:nvPicPr>
          <p:blipFill>
            <a:blip r:embed="rId8" cstate="print"/>
            <a:srcRect/>
            <a:stretch>
              <a:fillRect/>
            </a:stretch>
          </p:blipFill>
          <p:spPr bwMode="auto">
            <a:xfrm rot="-1800000">
              <a:off x="-1798" y="919817"/>
              <a:ext cx="5134996" cy="7247648"/>
            </a:xfrm>
            <a:prstGeom prst="rect">
              <a:avLst/>
            </a:prstGeom>
            <a:noFill/>
            <a:ln w="9525">
              <a:noFill/>
              <a:miter lim="800000"/>
              <a:headEnd/>
              <a:tailEnd/>
            </a:ln>
            <a:effectLst>
              <a:outerShdw dist="38100" dir="2999997" algn="ctr" rotWithShape="0">
                <a:srgbClr val="000000">
                  <a:alpha val="28998"/>
                </a:srgbClr>
              </a:outerShdw>
            </a:effectLst>
          </p:spPr>
        </p:pic>
      </p:grpSp>
      <p:cxnSp>
        <p:nvCxnSpPr>
          <p:cNvPr id="141314" name="直接连接符 4"/>
          <p:cNvCxnSpPr>
            <a:cxnSpLocks noChangeShapeType="1"/>
          </p:cNvCxnSpPr>
          <p:nvPr/>
        </p:nvCxnSpPr>
        <p:spPr bwMode="auto">
          <a:xfrm>
            <a:off x="1986531" y="4472163"/>
            <a:ext cx="3127233" cy="531179"/>
          </a:xfrm>
          <a:prstGeom prst="line">
            <a:avLst/>
          </a:prstGeom>
          <a:noFill/>
          <a:ln w="34925">
            <a:solidFill>
              <a:srgbClr val="0192D5"/>
            </a:solidFill>
            <a:round/>
          </a:ln>
        </p:spPr>
      </p:cxnSp>
      <p:sp>
        <p:nvSpPr>
          <p:cNvPr id="141315" name="矩形 5"/>
          <p:cNvSpPr>
            <a:spLocks noChangeArrowheads="1"/>
          </p:cNvSpPr>
          <p:nvPr/>
        </p:nvSpPr>
        <p:spPr bwMode="auto">
          <a:xfrm>
            <a:off x="5143152" y="3630887"/>
            <a:ext cx="6574675" cy="1954539"/>
          </a:xfrm>
          <a:prstGeom prst="rect">
            <a:avLst/>
          </a:prstGeom>
          <a:solidFill>
            <a:srgbClr val="BDD7EE">
              <a:alpha val="56862"/>
            </a:srgbClr>
          </a:solidFill>
          <a:ln w="28575">
            <a:solidFill>
              <a:schemeClr val="bg2"/>
            </a:solidFill>
            <a:bevel/>
          </a:ln>
        </p:spPr>
        <p:txBody>
          <a:bodyPr/>
          <a:lstStyle/>
          <a:p>
            <a:pPr>
              <a:lnSpc>
                <a:spcPct val="130000"/>
              </a:lnSpc>
              <a:buFont typeface="Arial" panose="020B0604020202020204" pitchFamily="34" charset="0"/>
              <a:buNone/>
            </a:pPr>
            <a:r>
              <a:rPr lang="zh-CN" altLang="en-US" sz="2400" dirty="0">
                <a:solidFill>
                  <a:srgbClr val="767171"/>
                </a:solidFill>
                <a:latin typeface="微软雅黑" panose="020B0503020204020204" pitchFamily="34" charset="-122"/>
              </a:rPr>
              <a:t>    </a:t>
            </a:r>
            <a:r>
              <a:rPr lang="zh-CN" altLang="en-US" sz="2400" dirty="0">
                <a:latin typeface="微软雅黑" panose="020B0503020204020204" pitchFamily="34" charset="-122"/>
              </a:rPr>
              <a:t>一、 高校合同节水管理模式的提出背景</a:t>
            </a:r>
            <a:endParaRPr lang="zh-CN" altLang="en-US" sz="2400" dirty="0">
              <a:latin typeface="微软雅黑" panose="020B0503020204020204" pitchFamily="34" charset="-122"/>
            </a:endParaRPr>
          </a:p>
          <a:p>
            <a:pPr>
              <a:lnSpc>
                <a:spcPct val="130000"/>
              </a:lnSpc>
              <a:buFont typeface="Arial" panose="020B0604020202020204" pitchFamily="34" charset="0"/>
              <a:buNone/>
            </a:pPr>
            <a:r>
              <a:rPr lang="zh-CN" altLang="en-US" sz="2400" dirty="0">
                <a:latin typeface="微软雅黑" panose="020B0503020204020204" pitchFamily="34" charset="-122"/>
              </a:rPr>
              <a:t>    二、 高校合同节水管理模式的理论分析</a:t>
            </a:r>
            <a:endParaRPr lang="en-US" altLang="zh-CN" sz="2400" dirty="0">
              <a:latin typeface="微软雅黑" panose="020B0503020204020204" pitchFamily="34" charset="-122"/>
            </a:endParaRPr>
          </a:p>
          <a:p>
            <a:pPr algn="just">
              <a:lnSpc>
                <a:spcPct val="130000"/>
              </a:lnSpc>
              <a:buFont typeface="Arial" panose="020B0604020202020204" pitchFamily="34" charset="0"/>
              <a:buNone/>
            </a:pPr>
            <a:r>
              <a:rPr lang="zh-CN" altLang="en-US" sz="2400" dirty="0">
                <a:latin typeface="微软雅黑" panose="020B0503020204020204" pitchFamily="34" charset="-122"/>
              </a:rPr>
              <a:t>    三、 高校合同节水管理模式的实证分析</a:t>
            </a:r>
            <a:endParaRPr lang="en-US" altLang="zh-CN" sz="2400" dirty="0">
              <a:latin typeface="微软雅黑" panose="020B0503020204020204" pitchFamily="34" charset="-122"/>
            </a:endParaRPr>
          </a:p>
          <a:p>
            <a:pPr>
              <a:lnSpc>
                <a:spcPct val="130000"/>
              </a:lnSpc>
              <a:buFont typeface="Arial" panose="020B0604020202020204" pitchFamily="34" charset="0"/>
              <a:buNone/>
            </a:pPr>
            <a:r>
              <a:rPr lang="en-US" altLang="zh-CN" sz="2400" dirty="0">
                <a:latin typeface="微软雅黑" panose="020B0503020204020204" pitchFamily="34" charset="-122"/>
              </a:rPr>
              <a:t>    </a:t>
            </a:r>
            <a:r>
              <a:rPr lang="zh-CN" altLang="en-US" sz="2400" dirty="0">
                <a:latin typeface="微软雅黑" panose="020B0503020204020204" pitchFamily="34" charset="-122"/>
              </a:rPr>
              <a:t>四、 高校合同节水管理模式的经验与建议</a:t>
            </a:r>
            <a:endParaRPr lang="zh-CN" altLang="en-US" sz="2400" dirty="0">
              <a:latin typeface="微软雅黑" panose="020B0503020204020204" pitchFamily="34" charset="-122"/>
            </a:endParaRPr>
          </a:p>
          <a:p>
            <a:pPr>
              <a:lnSpc>
                <a:spcPct val="130000"/>
              </a:lnSpc>
              <a:buFont typeface="Arial" panose="020B0604020202020204" pitchFamily="34" charset="0"/>
              <a:buNone/>
            </a:pPr>
            <a:r>
              <a:rPr lang="zh-CN" altLang="en-US" sz="2400" dirty="0">
                <a:latin typeface="微软雅黑" panose="020B0503020204020204" pitchFamily="34" charset="-122"/>
              </a:rPr>
              <a:t> </a:t>
            </a:r>
            <a:endParaRPr lang="zh-CN" altLang="en-US" sz="2400" dirty="0">
              <a:latin typeface="微软雅黑" panose="020B0503020204020204" pitchFamily="34" charset="-122"/>
            </a:endParaRPr>
          </a:p>
        </p:txBody>
      </p:sp>
      <p:pic>
        <p:nvPicPr>
          <p:cNvPr id="141316" name="图片 16"/>
          <p:cNvPicPr>
            <a:picLocks noChangeAspect="1"/>
          </p:cNvPicPr>
          <p:nvPr/>
        </p:nvPicPr>
        <p:blipFill>
          <a:blip r:embed="rId9" cstate="print"/>
          <a:srcRect/>
          <a:stretch>
            <a:fillRect/>
          </a:stretch>
        </p:blipFill>
        <p:spPr bwMode="auto">
          <a:xfrm rot="-1274879">
            <a:off x="1382011" y="4334367"/>
            <a:ext cx="573088" cy="571500"/>
          </a:xfrm>
          <a:prstGeom prst="rect">
            <a:avLst/>
          </a:prstGeom>
          <a:noFill/>
          <a:ln w="34925">
            <a:solidFill>
              <a:srgbClr val="0192D5"/>
            </a:solidFill>
            <a:miter lim="800000"/>
            <a:headEnd/>
            <a:tailEnd/>
          </a:ln>
        </p:spPr>
      </p:pic>
      <p:sp>
        <p:nvSpPr>
          <p:cNvPr id="4" name="文本框 3"/>
          <p:cNvSpPr txBox="1"/>
          <p:nvPr/>
        </p:nvSpPr>
        <p:spPr>
          <a:xfrm>
            <a:off x="64769" y="1395633"/>
            <a:ext cx="12194540" cy="1850390"/>
          </a:xfrm>
          <a:prstGeom prst="rect">
            <a:avLst/>
          </a:prstGeom>
          <a:noFill/>
        </p:spPr>
        <p:txBody>
          <a:bodyPr wrap="square" rtlCol="0">
            <a:spAutoFit/>
          </a:bodyPr>
          <a:lstStyle/>
          <a:p>
            <a:pPr marL="342900" indent="-342900">
              <a:lnSpc>
                <a:spcPct val="130000"/>
              </a:lnSpc>
              <a:buFont typeface="Wingdings" panose="05000000000000000000" pitchFamily="2" charset="2"/>
              <a:buChar char="Ø"/>
            </a:pPr>
            <a:r>
              <a:rPr lang="zh-CN" altLang="en-US" sz="2200" dirty="0">
                <a:latin typeface="微软雅黑" panose="020B0503020204020204" pitchFamily="34" charset="-122"/>
                <a:sym typeface="+mn-ea"/>
              </a:rPr>
              <a:t>《合同节水管理中不确定风险评估收益分配机制和节水效益评价》获批国家自然基金面上项目，获得资金支持75.6万元。</a:t>
            </a:r>
            <a:endParaRPr lang="en-US" altLang="zh-CN" sz="2200" dirty="0">
              <a:latin typeface="微软雅黑" panose="020B0503020204020204" pitchFamily="34" charset="-122"/>
              <a:sym typeface="+mn-ea"/>
            </a:endParaRPr>
          </a:p>
          <a:p>
            <a:pPr marL="342900" indent="-342900">
              <a:lnSpc>
                <a:spcPct val="130000"/>
              </a:lnSpc>
              <a:buFont typeface="Wingdings" panose="05000000000000000000" pitchFamily="2" charset="2"/>
              <a:buChar char="Ø"/>
            </a:pPr>
            <a:r>
              <a:rPr lang="zh-CN" altLang="en-US" sz="2200" dirty="0">
                <a:latin typeface="微软雅黑" panose="020B0503020204020204" pitchFamily="34" charset="-122"/>
                <a:sym typeface="+mn-ea"/>
              </a:rPr>
              <a:t>《</a:t>
            </a:r>
            <a:r>
              <a:rPr lang="en-US" altLang="zh-CN" sz="2200" dirty="0">
                <a:latin typeface="微软雅黑" panose="020B0503020204020204" pitchFamily="34" charset="-122"/>
                <a:sym typeface="+mn-ea"/>
              </a:rPr>
              <a:t>2014-2015</a:t>
            </a:r>
            <a:r>
              <a:rPr lang="zh-CN" altLang="en-US" sz="2200" dirty="0">
                <a:latin typeface="微软雅黑" panose="020B0503020204020204" pitchFamily="34" charset="-122"/>
                <a:sym typeface="+mn-ea"/>
              </a:rPr>
              <a:t>年中央分成水资源费项目评估》获批资金支持</a:t>
            </a:r>
            <a:r>
              <a:rPr lang="en-US" altLang="zh-CN" sz="2200" dirty="0">
                <a:latin typeface="微软雅黑" panose="020B0503020204020204" pitchFamily="34" charset="-122"/>
                <a:sym typeface="+mn-ea"/>
              </a:rPr>
              <a:t>40</a:t>
            </a:r>
            <a:r>
              <a:rPr lang="zh-CN" altLang="en-US" sz="2200" dirty="0">
                <a:latin typeface="微软雅黑" panose="020B0503020204020204" pitchFamily="34" charset="-122"/>
                <a:sym typeface="+mn-ea"/>
              </a:rPr>
              <a:t>万元。</a:t>
            </a:r>
            <a:endParaRPr lang="en-US" altLang="zh-CN" sz="2200" dirty="0">
              <a:latin typeface="微软雅黑" panose="020B0503020204020204" pitchFamily="34" charset="-122"/>
              <a:sym typeface="+mn-ea"/>
            </a:endParaRPr>
          </a:p>
          <a:p>
            <a:pPr marL="342900" indent="-342900">
              <a:lnSpc>
                <a:spcPct val="130000"/>
              </a:lnSpc>
              <a:buFont typeface="Wingdings" panose="05000000000000000000" pitchFamily="2" charset="2"/>
              <a:buChar char="Ø"/>
            </a:pPr>
            <a:r>
              <a:rPr lang="en-US" altLang="zh-CN" sz="2200" dirty="0">
                <a:latin typeface="微软雅黑" panose="020B0503020204020204" pitchFamily="34" charset="-122"/>
                <a:sym typeface="+mn-ea"/>
              </a:rPr>
              <a:t>《</a:t>
            </a:r>
            <a:r>
              <a:rPr lang="zh-CN" altLang="en-US" sz="2200" dirty="0">
                <a:latin typeface="微软雅黑" panose="020B0503020204020204" pitchFamily="34" charset="-122"/>
                <a:sym typeface="+mn-ea"/>
              </a:rPr>
              <a:t>地下水超采区管理政策研究</a:t>
            </a:r>
            <a:r>
              <a:rPr lang="en-US" altLang="zh-CN" sz="2200" dirty="0">
                <a:latin typeface="微软雅黑" panose="020B0503020204020204" pitchFamily="34" charset="-122"/>
                <a:sym typeface="+mn-ea"/>
              </a:rPr>
              <a:t>》</a:t>
            </a:r>
            <a:r>
              <a:rPr lang="zh-CN" altLang="en-US" sz="2200" dirty="0">
                <a:latin typeface="微软雅黑" panose="020B0503020204020204" pitchFamily="34" charset="-122"/>
                <a:sym typeface="+mn-ea"/>
              </a:rPr>
              <a:t>获得资金支持</a:t>
            </a:r>
            <a:r>
              <a:rPr lang="en-US" altLang="zh-CN" sz="2200" dirty="0">
                <a:latin typeface="微软雅黑" panose="020B0503020204020204" pitchFamily="34" charset="-122"/>
                <a:sym typeface="+mn-ea"/>
              </a:rPr>
              <a:t>12</a:t>
            </a:r>
            <a:r>
              <a:rPr lang="zh-CN" altLang="en-US" sz="2200" dirty="0">
                <a:latin typeface="微软雅黑" panose="020B0503020204020204" pitchFamily="34" charset="-122"/>
                <a:sym typeface="+mn-ea"/>
              </a:rPr>
              <a:t>万元。</a:t>
            </a:r>
            <a:endParaRPr lang="zh-CN" altLang="en-US" sz="2200" dirty="0">
              <a:latin typeface="微软雅黑" panose="020B0503020204020204" pitchFamily="34" charset="-122"/>
              <a:sym typeface="+mn-ea"/>
            </a:endParaRPr>
          </a:p>
        </p:txBody>
      </p:sp>
      <p:sp>
        <p:nvSpPr>
          <p:cNvPr id="18" name="文本框 17"/>
          <p:cNvSpPr txBox="1"/>
          <p:nvPr/>
        </p:nvSpPr>
        <p:spPr>
          <a:xfrm>
            <a:off x="470535" y="3244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
        <p:nvSpPr>
          <p:cNvPr id="20" name="TextBox 2"/>
          <p:cNvSpPr txBox="1"/>
          <p:nvPr/>
        </p:nvSpPr>
        <p:spPr>
          <a:xfrm>
            <a:off x="641648" y="962443"/>
            <a:ext cx="6268819" cy="974090"/>
          </a:xfrm>
          <a:prstGeom prst="rect">
            <a:avLst/>
          </a:prstGeom>
          <a:noFill/>
        </p:spPr>
        <p:txBody>
          <a:bodyPr wrap="square" rtlCol="0">
            <a:spAutoFit/>
          </a:bodyPr>
          <a:lstStyle/>
          <a:p>
            <a:r>
              <a:rPr lang="zh-CN" altLang="en-US" sz="2800" b="1" dirty="0">
                <a:latin typeface="+mj-lt"/>
                <a:ea typeface="黑体" panose="02010609060101010101" pitchFamily="49" charset="-122"/>
              </a:rPr>
              <a:t>（二）理论研究成效</a:t>
            </a:r>
            <a:endParaRPr lang="zh-CN" altLang="en-US" sz="2800" dirty="0">
              <a:latin typeface="+mj-lt"/>
            </a:endParaRPr>
          </a:p>
          <a:p>
            <a:endParaRPr lang="zh-CN" altLang="en-US" sz="2800" b="1" dirty="0">
              <a:ea typeface="黑体" panose="02010609060101010101" pitchFamily="49" charset="-122"/>
            </a:endParaRPr>
          </a:p>
          <a:p>
            <a:endParaRPr lang="zh-CN" altLang="en-US" sz="135"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7620"/>
            <a:ext cx="12197715" cy="6872605"/>
          </a:xfrm>
          <a:prstGeom prst="rect">
            <a:avLst/>
          </a:prstGeom>
        </p:spPr>
      </p:pic>
      <p:pic>
        <p:nvPicPr>
          <p:cNvPr id="8" name="图片 1"/>
          <p:cNvPicPr>
            <a:picLocks noChangeAspect="1" noChangeArrowheads="1"/>
          </p:cNvPicPr>
          <p:nvPr/>
        </p:nvPicPr>
        <p:blipFill>
          <a:blip r:embed="rId2" cstate="print"/>
          <a:srcRect/>
          <a:stretch>
            <a:fillRect/>
          </a:stretch>
        </p:blipFill>
        <p:spPr bwMode="auto">
          <a:xfrm>
            <a:off x="875983" y="1721903"/>
            <a:ext cx="4939031" cy="4371340"/>
          </a:xfrm>
          <a:prstGeom prst="rect">
            <a:avLst/>
          </a:prstGeom>
          <a:noFill/>
          <a:ln w="9525">
            <a:noFill/>
            <a:miter lim="800000"/>
            <a:headEnd/>
            <a:tailEnd/>
          </a:ln>
        </p:spPr>
      </p:pic>
      <p:pic>
        <p:nvPicPr>
          <p:cNvPr id="9" name="图片 7"/>
          <p:cNvPicPr>
            <a:picLocks noChangeAspect="1" noChangeArrowheads="1"/>
          </p:cNvPicPr>
          <p:nvPr/>
        </p:nvPicPr>
        <p:blipFill>
          <a:blip r:embed="rId3" cstate="print"/>
          <a:srcRect/>
          <a:stretch>
            <a:fillRect/>
          </a:stretch>
        </p:blipFill>
        <p:spPr bwMode="auto">
          <a:xfrm>
            <a:off x="6228715" y="1676817"/>
            <a:ext cx="5389563" cy="4416425"/>
          </a:xfrm>
          <a:prstGeom prst="rect">
            <a:avLst/>
          </a:prstGeom>
          <a:noFill/>
          <a:ln w="9525">
            <a:noFill/>
            <a:miter lim="800000"/>
            <a:headEnd/>
            <a:tailEnd/>
          </a:ln>
        </p:spPr>
      </p:pic>
      <p:sp>
        <p:nvSpPr>
          <p:cNvPr id="10" name="文本框 2"/>
          <p:cNvSpPr txBox="1"/>
          <p:nvPr/>
        </p:nvSpPr>
        <p:spPr>
          <a:xfrm>
            <a:off x="1608137" y="6250087"/>
            <a:ext cx="3673475" cy="460375"/>
          </a:xfrm>
          <a:prstGeom prst="rect">
            <a:avLst/>
          </a:prstGeom>
          <a:noFill/>
        </p:spPr>
        <p:txBody>
          <a:bodyPr wrap="square" rtlCol="0">
            <a:spAutoFit/>
          </a:bodyPr>
          <a:lstStyle/>
          <a:p>
            <a:r>
              <a:rPr lang="zh-CN" altLang="en-US" sz="2400" dirty="0"/>
              <a:t>主校区地下管网电子图</a:t>
            </a:r>
            <a:endParaRPr lang="zh-CN" altLang="en-US" sz="2400" dirty="0"/>
          </a:p>
        </p:txBody>
      </p:sp>
      <p:sp>
        <p:nvSpPr>
          <p:cNvPr id="11" name="文本框 3"/>
          <p:cNvSpPr txBox="1"/>
          <p:nvPr/>
        </p:nvSpPr>
        <p:spPr>
          <a:xfrm>
            <a:off x="6893877" y="6250087"/>
            <a:ext cx="4059555" cy="460375"/>
          </a:xfrm>
          <a:prstGeom prst="rect">
            <a:avLst/>
          </a:prstGeom>
          <a:noFill/>
        </p:spPr>
        <p:txBody>
          <a:bodyPr wrap="square" rtlCol="0">
            <a:spAutoFit/>
          </a:bodyPr>
          <a:lstStyle/>
          <a:p>
            <a:r>
              <a:rPr lang="zh-CN" altLang="en-US" sz="2400" dirty="0"/>
              <a:t>中华南校区地下管网电子图</a:t>
            </a:r>
            <a:endParaRPr lang="zh-CN" altLang="en-US" sz="2400" dirty="0"/>
          </a:p>
        </p:txBody>
      </p:sp>
      <p:sp>
        <p:nvSpPr>
          <p:cNvPr id="13" name="文本框 12"/>
          <p:cNvSpPr txBox="1"/>
          <p:nvPr/>
        </p:nvSpPr>
        <p:spPr>
          <a:xfrm>
            <a:off x="470535" y="3244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
        <p:nvSpPr>
          <p:cNvPr id="14" name="TextBox 2"/>
          <p:cNvSpPr txBox="1"/>
          <p:nvPr/>
        </p:nvSpPr>
        <p:spPr>
          <a:xfrm>
            <a:off x="641648" y="962443"/>
            <a:ext cx="5415955" cy="974090"/>
          </a:xfrm>
          <a:prstGeom prst="rect">
            <a:avLst/>
          </a:prstGeom>
          <a:noFill/>
        </p:spPr>
        <p:txBody>
          <a:bodyPr wrap="square" rtlCol="0">
            <a:spAutoFit/>
          </a:bodyPr>
          <a:lstStyle/>
          <a:p>
            <a:r>
              <a:rPr lang="zh-CN" altLang="en-US" sz="2800" b="1" dirty="0">
                <a:ea typeface="黑体" panose="02010609060101010101" pitchFamily="49" charset="-122"/>
              </a:rPr>
              <a:t>（三）绘制了地下管网电子图</a:t>
            </a:r>
            <a:endParaRPr lang="zh-CN" altLang="en-US" sz="2800" dirty="0"/>
          </a:p>
          <a:p>
            <a:endParaRPr lang="zh-CN" altLang="en-US" sz="2800" b="1" dirty="0">
              <a:ea typeface="黑体" panose="02010609060101010101" pitchFamily="49" charset="-122"/>
            </a:endParaRPr>
          </a:p>
          <a:p>
            <a:endParaRPr lang="zh-CN" altLang="en-US" sz="135"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19495"/>
            <a:ext cx="12197715" cy="6872605"/>
          </a:xfrm>
          <a:prstGeom prst="rect">
            <a:avLst/>
          </a:prstGeom>
        </p:spPr>
      </p:pic>
      <p:pic>
        <p:nvPicPr>
          <p:cNvPr id="144387" name="Picture 6" descr="调整图2"/>
          <p:cNvPicPr>
            <a:picLocks noChangeAspect="1" noChangeArrowheads="1"/>
          </p:cNvPicPr>
          <p:nvPr/>
        </p:nvPicPr>
        <p:blipFill>
          <a:blip r:embed="rId2" cstate="print"/>
          <a:srcRect/>
          <a:stretch>
            <a:fillRect/>
          </a:stretch>
        </p:blipFill>
        <p:spPr bwMode="auto">
          <a:xfrm>
            <a:off x="5534529" y="1315403"/>
            <a:ext cx="6577012" cy="5218113"/>
          </a:xfrm>
          <a:prstGeom prst="rect">
            <a:avLst/>
          </a:prstGeom>
          <a:noFill/>
          <a:ln w="9525">
            <a:noFill/>
            <a:miter lim="800000"/>
            <a:headEnd/>
            <a:tailEnd/>
          </a:ln>
          <a:effectLst>
            <a:softEdge rad="114300"/>
          </a:effectLst>
        </p:spPr>
      </p:pic>
      <p:sp>
        <p:nvSpPr>
          <p:cNvPr id="7" name="矩形 7"/>
          <p:cNvSpPr>
            <a:spLocks noChangeArrowheads="1"/>
          </p:cNvSpPr>
          <p:nvPr/>
        </p:nvSpPr>
        <p:spPr bwMode="auto">
          <a:xfrm>
            <a:off x="474597" y="1695269"/>
            <a:ext cx="4582795" cy="3507740"/>
          </a:xfrm>
          <a:prstGeom prst="rect">
            <a:avLst/>
          </a:prstGeom>
          <a:noFill/>
          <a:ln w="9525">
            <a:noFill/>
            <a:miter lim="800000"/>
          </a:ln>
        </p:spPr>
        <p:txBody>
          <a:bodyPr wrap="square">
            <a:spAutoFit/>
          </a:bodyPr>
          <a:lstStyle/>
          <a:p>
            <a:pPr algn="just" eaLnBrk="1" latinLnBrk="0" hangingPunct="1">
              <a:lnSpc>
                <a:spcPct val="150000"/>
              </a:lnSpc>
              <a:buFont typeface="Arial" panose="020B0604020202020204" pitchFamily="34" charset="0"/>
              <a:buNone/>
            </a:pPr>
            <a:r>
              <a:rPr lang="en-US" altLang="zh-CN" sz="2800" dirty="0">
                <a:solidFill>
                  <a:srgbClr val="404040"/>
                </a:solidFill>
                <a:latin typeface="微软雅黑" panose="020B0503020204020204" pitchFamily="34" charset="-122"/>
                <a:cs typeface="Arial" panose="020B0604020202020204" pitchFamily="34" charset="0"/>
              </a:rPr>
              <a:t>       </a:t>
            </a:r>
            <a:r>
              <a:rPr lang="zh-CN" altLang="en-US" sz="2400" dirty="0">
                <a:latin typeface="微软雅黑" panose="020B0503020204020204" pitchFamily="34" charset="-122"/>
                <a:cs typeface="Arial" panose="020B0604020202020204" pitchFamily="34" charset="0"/>
              </a:rPr>
              <a:t>项目</a:t>
            </a:r>
            <a:r>
              <a:rPr lang="zh-CN" altLang="en-US" sz="2400" dirty="0">
                <a:latin typeface="微软雅黑" panose="020B0503020204020204" pitchFamily="34" charset="-122"/>
                <a:sym typeface="+mn-ea"/>
              </a:rPr>
              <a:t>集成了工程技术、信息技术、管理技术等，并</a:t>
            </a:r>
            <a:r>
              <a:rPr lang="zh-CN" altLang="en-US" sz="2400" dirty="0">
                <a:latin typeface="微软雅黑" panose="020B0503020204020204" pitchFamily="34" charset="-122"/>
                <a:cs typeface="Arial" panose="020B0604020202020204" pitchFamily="34" charset="0"/>
              </a:rPr>
              <a:t>从八个方面有效集成了节水的各种要素，形成了优化、适用的节水管理系统，构建了合同节水管理这一市场化模式的体系。</a:t>
            </a:r>
            <a:endParaRPr lang="zh-CN" altLang="en-US" sz="2800" dirty="0">
              <a:solidFill>
                <a:srgbClr val="404040"/>
              </a:solidFill>
              <a:latin typeface="微软雅黑" panose="020B0503020204020204" pitchFamily="34" charset="-122"/>
              <a:cs typeface="Arial" panose="020B0604020202020204" pitchFamily="34" charset="0"/>
            </a:endParaRPr>
          </a:p>
        </p:txBody>
      </p:sp>
      <p:sp>
        <p:nvSpPr>
          <p:cNvPr id="8" name="文本框 7"/>
          <p:cNvSpPr txBox="1"/>
          <p:nvPr/>
        </p:nvSpPr>
        <p:spPr>
          <a:xfrm>
            <a:off x="470535" y="3244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
        <p:nvSpPr>
          <p:cNvPr id="11" name="TextBox 2"/>
          <p:cNvSpPr txBox="1"/>
          <p:nvPr/>
        </p:nvSpPr>
        <p:spPr>
          <a:xfrm>
            <a:off x="641648" y="962443"/>
            <a:ext cx="6268819" cy="974090"/>
          </a:xfrm>
          <a:prstGeom prst="rect">
            <a:avLst/>
          </a:prstGeom>
          <a:noFill/>
        </p:spPr>
        <p:txBody>
          <a:bodyPr wrap="square" rtlCol="0">
            <a:spAutoFit/>
          </a:bodyPr>
          <a:lstStyle/>
          <a:p>
            <a:r>
              <a:rPr lang="zh-CN" altLang="en-US" sz="2800" b="1" dirty="0">
                <a:latin typeface="+mj-lt"/>
                <a:ea typeface="黑体" panose="02010609060101010101" pitchFamily="49" charset="-122"/>
              </a:rPr>
              <a:t>（四）对合同节水管理模式集成创新</a:t>
            </a:r>
            <a:endParaRPr lang="zh-CN" altLang="en-US" sz="2800" dirty="0">
              <a:latin typeface="+mj-lt"/>
            </a:endParaRPr>
          </a:p>
          <a:p>
            <a:endParaRPr lang="zh-CN" altLang="en-US" sz="2800" b="1" dirty="0">
              <a:ea typeface="黑体" panose="02010609060101010101" pitchFamily="49" charset="-122"/>
            </a:endParaRPr>
          </a:p>
          <a:p>
            <a:endParaRPr lang="zh-CN" altLang="en-US" sz="135"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3175" y="-19495"/>
            <a:ext cx="12197715" cy="6872605"/>
          </a:xfrm>
          <a:prstGeom prst="rect">
            <a:avLst/>
          </a:prstGeom>
        </p:spPr>
      </p:pic>
      <p:sp>
        <p:nvSpPr>
          <p:cNvPr id="145409" name="矩形 7"/>
          <p:cNvSpPr>
            <a:spLocks noChangeArrowheads="1"/>
          </p:cNvSpPr>
          <p:nvPr/>
        </p:nvSpPr>
        <p:spPr bwMode="auto">
          <a:xfrm>
            <a:off x="873035" y="1522549"/>
            <a:ext cx="10475913" cy="3169285"/>
          </a:xfrm>
          <a:prstGeom prst="rect">
            <a:avLst/>
          </a:prstGeom>
          <a:noFill/>
          <a:ln w="9525">
            <a:noFill/>
            <a:miter lim="800000"/>
          </a:ln>
        </p:spPr>
        <p:txBody>
          <a:bodyPr>
            <a:spAutoFit/>
          </a:bodyPr>
          <a:lstStyle/>
          <a:p>
            <a:pPr algn="just" eaLnBrk="1" latinLnBrk="0" hangingPunct="1">
              <a:lnSpc>
                <a:spcPct val="200000"/>
              </a:lnSpc>
            </a:pPr>
            <a:r>
              <a:rPr lang="zh-CN" altLang="en-US" sz="2800" dirty="0">
                <a:latin typeface="微软雅黑" panose="020B0503020204020204" pitchFamily="34" charset="-122"/>
              </a:rPr>
              <a:t>    </a:t>
            </a:r>
            <a:r>
              <a:rPr lang="zh-CN" altLang="en-US" sz="2800" dirty="0">
                <a:solidFill>
                  <a:srgbClr val="FF0000"/>
                </a:solidFill>
                <a:latin typeface="微软雅黑" panose="020B0503020204020204" pitchFamily="34" charset="-122"/>
              </a:rPr>
              <a:t>  </a:t>
            </a:r>
            <a:r>
              <a:rPr lang="zh-CN" altLang="zh-CN" sz="2400" dirty="0">
                <a:latin typeface="微软雅黑" panose="020B0503020204020204" pitchFamily="34" charset="-122"/>
              </a:rPr>
              <a:t>通过打造节水文化，</a:t>
            </a:r>
            <a:r>
              <a:rPr lang="zh-CN" altLang="zh-CN" sz="2400" dirty="0">
                <a:latin typeface="微软雅黑" panose="020B0503020204020204" pitchFamily="34" charset="-122"/>
                <a:sym typeface="+mn-ea"/>
              </a:rPr>
              <a:t>强化节水意识，</a:t>
            </a:r>
            <a:r>
              <a:rPr lang="zh-CN" altLang="zh-CN" sz="2400" dirty="0">
                <a:latin typeface="微软雅黑" panose="020B0503020204020204" pitchFamily="34" charset="-122"/>
              </a:rPr>
              <a:t>倡树节水理念，</a:t>
            </a:r>
            <a:r>
              <a:rPr lang="zh-CN" altLang="zh-CN" sz="2400" dirty="0">
                <a:latin typeface="微软雅黑" panose="020B0503020204020204" pitchFamily="34" charset="-122"/>
                <a:sym typeface="+mn-ea"/>
              </a:rPr>
              <a:t>开展“节水校园行”活动，</a:t>
            </a:r>
            <a:r>
              <a:rPr lang="zh-CN" altLang="zh-CN" sz="2400" dirty="0">
                <a:latin typeface="微软雅黑" panose="020B0503020204020204" pitchFamily="34" charset="-122"/>
              </a:rPr>
              <a:t>三</a:t>
            </a:r>
            <a:r>
              <a:rPr lang="zh-CN" altLang="en-US" sz="2400" dirty="0">
                <a:latin typeface="微软雅黑" panose="020B0503020204020204" pitchFamily="34" charset="-122"/>
              </a:rPr>
              <a:t>年来</a:t>
            </a:r>
            <a:r>
              <a:rPr lang="zh-CN" altLang="zh-CN" sz="2400" dirty="0">
                <a:latin typeface="微软雅黑" panose="020B0503020204020204" pitchFamily="34" charset="-122"/>
                <a:sym typeface="+mn-ea"/>
              </a:rPr>
              <a:t>培育了</a:t>
            </a:r>
            <a:r>
              <a:rPr lang="en-US" altLang="zh-CN" sz="2400" dirty="0">
                <a:latin typeface="微软雅黑" panose="020B0503020204020204" pitchFamily="34" charset="-122"/>
                <a:sym typeface="+mn-ea"/>
              </a:rPr>
              <a:t>5</a:t>
            </a:r>
            <a:r>
              <a:rPr lang="zh-CN" altLang="en-US" sz="2400" dirty="0">
                <a:latin typeface="微软雅黑" panose="020B0503020204020204" pitchFamily="34" charset="-122"/>
                <a:sym typeface="+mn-ea"/>
              </a:rPr>
              <a:t>万余</a:t>
            </a:r>
            <a:r>
              <a:rPr lang="zh-CN" altLang="zh-CN" sz="2400" dirty="0">
                <a:latin typeface="微软雅黑" panose="020B0503020204020204" pitchFamily="34" charset="-122"/>
                <a:sym typeface="+mn-ea"/>
              </a:rPr>
              <a:t>名促进节约用水的义务宣传员，带动</a:t>
            </a:r>
            <a:r>
              <a:rPr lang="en-US" altLang="zh-CN" sz="2400" dirty="0">
                <a:latin typeface="微软雅黑" panose="020B0503020204020204" pitchFamily="34" charset="-122"/>
                <a:sym typeface="+mn-ea"/>
              </a:rPr>
              <a:t>5</a:t>
            </a:r>
            <a:r>
              <a:rPr lang="zh-CN" altLang="zh-CN" sz="2400" dirty="0">
                <a:latin typeface="微软雅黑" panose="020B0503020204020204" pitchFamily="34" charset="-122"/>
                <a:sym typeface="+mn-ea"/>
              </a:rPr>
              <a:t>万多个家庭，逾</a:t>
            </a:r>
            <a:r>
              <a:rPr lang="en-US" altLang="zh-CN" sz="2400" dirty="0">
                <a:latin typeface="微软雅黑" panose="020B0503020204020204" pitchFamily="34" charset="-122"/>
                <a:sym typeface="+mn-ea"/>
              </a:rPr>
              <a:t>15</a:t>
            </a:r>
            <a:r>
              <a:rPr lang="zh-CN" altLang="zh-CN" sz="2400" dirty="0">
                <a:latin typeface="微软雅黑" panose="020B0503020204020204" pitchFamily="34" charset="-122"/>
                <a:sym typeface="+mn-ea"/>
              </a:rPr>
              <a:t>万人口重视节约用水。通过对不同年级的学生分批次调查，节水意识强且能严格要求自己的学生占比达到了83.1%。</a:t>
            </a:r>
            <a:endParaRPr lang="zh-CN" altLang="zh-CN" sz="2400" dirty="0">
              <a:latin typeface="微软雅黑" panose="020B0503020204020204" pitchFamily="34" charset="-122"/>
              <a:sym typeface="+mn-ea"/>
            </a:endParaRPr>
          </a:p>
        </p:txBody>
      </p:sp>
      <p:sp>
        <p:nvSpPr>
          <p:cNvPr id="6" name="文本框 5"/>
          <p:cNvSpPr txBox="1"/>
          <p:nvPr/>
        </p:nvSpPr>
        <p:spPr>
          <a:xfrm>
            <a:off x="470535" y="3244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
        <p:nvSpPr>
          <p:cNvPr id="7" name="TextBox 2"/>
          <p:cNvSpPr txBox="1"/>
          <p:nvPr/>
        </p:nvSpPr>
        <p:spPr>
          <a:xfrm>
            <a:off x="641648" y="962443"/>
            <a:ext cx="7355604" cy="974090"/>
          </a:xfrm>
          <a:prstGeom prst="rect">
            <a:avLst/>
          </a:prstGeom>
          <a:noFill/>
        </p:spPr>
        <p:txBody>
          <a:bodyPr wrap="square" rtlCol="0">
            <a:spAutoFit/>
          </a:bodyPr>
          <a:lstStyle/>
          <a:p>
            <a:r>
              <a:rPr lang="zh-CN" altLang="en-US" sz="2800" b="1" dirty="0">
                <a:ea typeface="黑体" panose="02010609060101010101" pitchFamily="49" charset="-122"/>
              </a:rPr>
              <a:t>（五）节水意识深入人心</a:t>
            </a:r>
            <a:endParaRPr lang="zh-CN" altLang="en-US" sz="2800" dirty="0"/>
          </a:p>
          <a:p>
            <a:endParaRPr lang="zh-CN" altLang="en-US" sz="2800" b="1" dirty="0">
              <a:ea typeface="黑体" panose="02010609060101010101" pitchFamily="49" charset="-122"/>
            </a:endParaRPr>
          </a:p>
          <a:p>
            <a:endParaRPr lang="zh-CN" altLang="en-US" sz="135"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pic>
        <p:nvPicPr>
          <p:cNvPr id="24" name="图片 23" descr="timg (2)"/>
          <p:cNvPicPr>
            <a:picLocks noChangeAspect="1"/>
          </p:cNvPicPr>
          <p:nvPr/>
        </p:nvPicPr>
        <p:blipFill>
          <a:blip r:embed="rId2" cstate="print"/>
          <a:stretch>
            <a:fillRect/>
          </a:stretch>
        </p:blipFill>
        <p:spPr>
          <a:xfrm>
            <a:off x="553720" y="5065395"/>
            <a:ext cx="1038860" cy="1415415"/>
          </a:xfrm>
          <a:prstGeom prst="rect">
            <a:avLst/>
          </a:prstGeom>
        </p:spPr>
      </p:pic>
      <p:pic>
        <p:nvPicPr>
          <p:cNvPr id="25" name="图片 24" descr="timg (2)"/>
          <p:cNvPicPr>
            <a:picLocks noChangeAspect="1"/>
          </p:cNvPicPr>
          <p:nvPr/>
        </p:nvPicPr>
        <p:blipFill>
          <a:blip r:embed="rId2" cstate="print"/>
          <a:stretch>
            <a:fillRect/>
          </a:stretch>
        </p:blipFill>
        <p:spPr>
          <a:xfrm>
            <a:off x="553720" y="3428365"/>
            <a:ext cx="1038860" cy="1415415"/>
          </a:xfrm>
          <a:prstGeom prst="rect">
            <a:avLst/>
          </a:prstGeom>
        </p:spPr>
      </p:pic>
      <p:pic>
        <p:nvPicPr>
          <p:cNvPr id="26" name="图片 25" descr="timg (2)"/>
          <p:cNvPicPr>
            <a:picLocks noChangeAspect="1"/>
          </p:cNvPicPr>
          <p:nvPr/>
        </p:nvPicPr>
        <p:blipFill>
          <a:blip r:embed="rId2" cstate="print"/>
          <a:stretch>
            <a:fillRect/>
          </a:stretch>
        </p:blipFill>
        <p:spPr>
          <a:xfrm>
            <a:off x="553720" y="1870711"/>
            <a:ext cx="1038860" cy="1415415"/>
          </a:xfrm>
          <a:prstGeom prst="rect">
            <a:avLst/>
          </a:prstGeom>
        </p:spPr>
      </p:pic>
      <p:grpSp>
        <p:nvGrpSpPr>
          <p:cNvPr id="146438" name="Group 108"/>
          <p:cNvGrpSpPr/>
          <p:nvPr/>
        </p:nvGrpSpPr>
        <p:grpSpPr bwMode="auto">
          <a:xfrm>
            <a:off x="4227513" y="1926589"/>
            <a:ext cx="1154113" cy="1131888"/>
            <a:chOff x="453" y="1312"/>
            <a:chExt cx="727" cy="713"/>
          </a:xfrm>
        </p:grpSpPr>
        <p:grpSp>
          <p:nvGrpSpPr>
            <p:cNvPr id="146516" name="Group 23"/>
            <p:cNvGrpSpPr/>
            <p:nvPr/>
          </p:nvGrpSpPr>
          <p:grpSpPr bwMode="auto">
            <a:xfrm>
              <a:off x="453" y="1312"/>
              <a:ext cx="727" cy="713"/>
              <a:chOff x="596" y="1096"/>
              <a:chExt cx="1053" cy="1031"/>
            </a:xfrm>
          </p:grpSpPr>
          <p:pic>
            <p:nvPicPr>
              <p:cNvPr id="146518" name="Picture 24" descr="circuler_1"/>
              <p:cNvPicPr>
                <a:picLocks noChangeAspect="1" noChangeArrowheads="1"/>
              </p:cNvPicPr>
              <p:nvPr/>
            </p:nvPicPr>
            <p:blipFill>
              <a:blip r:embed="rId3" cstate="print"/>
              <a:srcRect/>
              <a:stretch>
                <a:fillRect/>
              </a:stretch>
            </p:blipFill>
            <p:spPr bwMode="gray">
              <a:xfrm>
                <a:off x="607" y="1096"/>
                <a:ext cx="1042" cy="1016"/>
              </a:xfrm>
              <a:prstGeom prst="rect">
                <a:avLst/>
              </a:prstGeom>
              <a:noFill/>
              <a:ln w="9525">
                <a:noFill/>
                <a:miter lim="800000"/>
                <a:headEnd/>
                <a:tailEnd/>
              </a:ln>
            </p:spPr>
          </p:pic>
          <p:sp>
            <p:nvSpPr>
              <p:cNvPr id="3" name="Oval 25"/>
              <p:cNvSpPr>
                <a:spLocks noChangeArrowheads="1"/>
              </p:cNvSpPr>
              <p:nvPr/>
            </p:nvSpPr>
            <p:spPr bwMode="gray">
              <a:xfrm>
                <a:off x="596" y="1108"/>
                <a:ext cx="1035" cy="1019"/>
              </a:xfrm>
              <a:prstGeom prst="ellipse">
                <a:avLst/>
              </a:prstGeom>
              <a:gradFill rotWithShape="1">
                <a:gsLst>
                  <a:gs pos="0">
                    <a:srgbClr val="99CC00">
                      <a:alpha val="55000"/>
                    </a:srgbClr>
                  </a:gs>
                  <a:gs pos="50000">
                    <a:srgbClr val="99CC00">
                      <a:gamma/>
                      <a:shade val="46275"/>
                      <a:invGamma/>
                      <a:alpha val="89999"/>
                    </a:srgbClr>
                  </a:gs>
                  <a:gs pos="100000">
                    <a:srgbClr val="99CC00">
                      <a:alpha val="55000"/>
                    </a:srgbClr>
                  </a:gs>
                </a:gsLst>
                <a:lin ang="5400000" scaled="1"/>
              </a:gradFill>
              <a:ln w="9525" algn="ctr">
                <a:noFill/>
                <a:round/>
              </a:ln>
              <a:effectLst/>
            </p:spPr>
            <p:txBody>
              <a:bodyPr wrap="none" anchor="ctr"/>
              <a:lstStyle/>
              <a:p>
                <a:pPr fontAlgn="auto">
                  <a:lnSpc>
                    <a:spcPct val="130000"/>
                  </a:lnSpc>
                  <a:spcBef>
                    <a:spcPts val="0"/>
                  </a:spcBef>
                  <a:spcAft>
                    <a:spcPts val="0"/>
                  </a:spcAft>
                  <a:defRPr/>
                </a:pPr>
                <a:endParaRPr lang="zh-CN" altLang="en-US" sz="135" kern="0">
                  <a:solidFill>
                    <a:sysClr val="windowText" lastClr="000000"/>
                  </a:solidFill>
                  <a:latin typeface="微软雅黑" panose="020B0503020204020204" pitchFamily="34" charset="-122"/>
                </a:endParaRPr>
              </a:p>
            </p:txBody>
          </p:sp>
        </p:grpSp>
        <p:sp>
          <p:nvSpPr>
            <p:cNvPr id="146517" name="Text Box 32"/>
            <p:cNvSpPr txBox="1">
              <a:spLocks noChangeArrowheads="1"/>
            </p:cNvSpPr>
            <p:nvPr/>
          </p:nvSpPr>
          <p:spPr bwMode="white">
            <a:xfrm>
              <a:off x="453" y="1364"/>
              <a:ext cx="638" cy="110"/>
            </a:xfrm>
            <a:prstGeom prst="rect">
              <a:avLst/>
            </a:prstGeom>
            <a:noFill/>
            <a:ln w="9525">
              <a:noFill/>
              <a:miter lim="800000"/>
            </a:ln>
          </p:spPr>
          <p:txBody>
            <a:bodyPr>
              <a:spAutoFit/>
            </a:bodyPr>
            <a:lstStyle/>
            <a:p>
              <a:pPr algn="ctr">
                <a:lnSpc>
                  <a:spcPct val="130000"/>
                </a:lnSpc>
              </a:pPr>
              <a:r>
                <a:rPr lang="zh-CN" altLang="en-US" sz="135" b="1">
                  <a:solidFill>
                    <a:srgbClr val="F8F8F8"/>
                  </a:solidFill>
                  <a:latin typeface="微软雅黑" panose="020B0503020204020204" pitchFamily="34" charset="-122"/>
                  <a:cs typeface="Arial" panose="020B0604020202020204" pitchFamily="34" charset="0"/>
                </a:rPr>
                <a:t>   无线</a:t>
              </a:r>
              <a:endParaRPr lang="en-US" altLang="zh-CN" sz="135" b="1">
                <a:solidFill>
                  <a:srgbClr val="F8F8F8"/>
                </a:solidFill>
                <a:latin typeface="微软雅黑" panose="020B0503020204020204" pitchFamily="34" charset="-122"/>
                <a:cs typeface="Arial" panose="020B0604020202020204" pitchFamily="34" charset="0"/>
              </a:endParaRPr>
            </a:p>
            <a:p>
              <a:pPr algn="ctr">
                <a:lnSpc>
                  <a:spcPct val="130000"/>
                </a:lnSpc>
              </a:pPr>
              <a:r>
                <a:rPr lang="zh-CN" altLang="en-US" sz="135" b="1">
                  <a:solidFill>
                    <a:srgbClr val="F8F8F8"/>
                  </a:solidFill>
                  <a:latin typeface="微软雅黑" panose="020B0503020204020204" pitchFamily="34" charset="-122"/>
                  <a:cs typeface="Arial" panose="020B0604020202020204" pitchFamily="34" charset="0"/>
                </a:rPr>
                <a:t>   传输</a:t>
              </a:r>
              <a:endParaRPr lang="en-US" altLang="zh-CN" sz="135" b="1">
                <a:solidFill>
                  <a:srgbClr val="F8F8F8"/>
                </a:solidFill>
                <a:latin typeface="微软雅黑" panose="020B0503020204020204" pitchFamily="34" charset="-122"/>
                <a:cs typeface="Arial" panose="020B0604020202020204" pitchFamily="34" charset="0"/>
              </a:endParaRPr>
            </a:p>
            <a:p>
              <a:pPr algn="ctr">
                <a:lnSpc>
                  <a:spcPct val="130000"/>
                </a:lnSpc>
              </a:pPr>
              <a:endParaRPr lang="en-US" altLang="zh-CN" sz="135" b="1">
                <a:solidFill>
                  <a:srgbClr val="F8F8F8"/>
                </a:solidFill>
                <a:latin typeface="微软雅黑" panose="020B0503020204020204" pitchFamily="34" charset="-122"/>
                <a:cs typeface="Arial" panose="020B0604020202020204" pitchFamily="34" charset="0"/>
              </a:endParaRPr>
            </a:p>
          </p:txBody>
        </p:sp>
      </p:grpSp>
      <p:grpSp>
        <p:nvGrpSpPr>
          <p:cNvPr id="146439" name="Group 107"/>
          <p:cNvGrpSpPr/>
          <p:nvPr/>
        </p:nvGrpSpPr>
        <p:grpSpPr bwMode="auto">
          <a:xfrm>
            <a:off x="5860416" y="1925321"/>
            <a:ext cx="1136651" cy="1117600"/>
            <a:chOff x="2438" y="1072"/>
            <a:chExt cx="716" cy="704"/>
          </a:xfrm>
        </p:grpSpPr>
        <p:sp>
          <p:nvSpPr>
            <p:cNvPr id="194" name="Oval 30"/>
            <p:cNvSpPr>
              <a:spLocks noChangeArrowheads="1"/>
            </p:cNvSpPr>
            <p:nvPr/>
          </p:nvSpPr>
          <p:spPr bwMode="gray">
            <a:xfrm>
              <a:off x="2438" y="1072"/>
              <a:ext cx="716" cy="704"/>
            </a:xfrm>
            <a:prstGeom prst="ellipse">
              <a:avLst/>
            </a:prstGeom>
            <a:gradFill rotWithShape="1">
              <a:gsLst>
                <a:gs pos="0">
                  <a:srgbClr val="99CC00">
                    <a:alpha val="55000"/>
                  </a:srgbClr>
                </a:gs>
                <a:gs pos="50000">
                  <a:srgbClr val="99CC00">
                    <a:gamma/>
                    <a:shade val="46275"/>
                    <a:invGamma/>
                    <a:alpha val="89999"/>
                  </a:srgbClr>
                </a:gs>
                <a:gs pos="100000">
                  <a:srgbClr val="99CC00">
                    <a:alpha val="55000"/>
                  </a:srgbClr>
                </a:gs>
              </a:gsLst>
              <a:lin ang="5400000" scaled="1"/>
            </a:gradFill>
            <a:ln w="9525" algn="ctr">
              <a:noFill/>
              <a:round/>
            </a:ln>
            <a:effectLst/>
          </p:spPr>
          <p:txBody>
            <a:bodyPr wrap="none" anchor="ctr"/>
            <a:lstStyle/>
            <a:p>
              <a:pPr fontAlgn="auto">
                <a:lnSpc>
                  <a:spcPct val="130000"/>
                </a:lnSpc>
                <a:spcBef>
                  <a:spcPts val="0"/>
                </a:spcBef>
                <a:spcAft>
                  <a:spcPts val="0"/>
                </a:spcAft>
                <a:defRPr/>
              </a:pPr>
              <a:endParaRPr lang="zh-CN" altLang="en-US" sz="135" kern="0">
                <a:solidFill>
                  <a:sysClr val="windowText" lastClr="000000"/>
                </a:solidFill>
                <a:latin typeface="微软雅黑" panose="020B0503020204020204" pitchFamily="34" charset="-122"/>
              </a:endParaRPr>
            </a:p>
          </p:txBody>
        </p:sp>
        <p:sp>
          <p:nvSpPr>
            <p:cNvPr id="146511" name="Text Box 32"/>
            <p:cNvSpPr txBox="1">
              <a:spLocks noChangeArrowheads="1"/>
            </p:cNvSpPr>
            <p:nvPr/>
          </p:nvSpPr>
          <p:spPr bwMode="white">
            <a:xfrm>
              <a:off x="2477" y="1169"/>
              <a:ext cx="638" cy="92"/>
            </a:xfrm>
            <a:prstGeom prst="rect">
              <a:avLst/>
            </a:prstGeom>
            <a:noFill/>
            <a:ln w="9525">
              <a:noFill/>
              <a:miter lim="800000"/>
            </a:ln>
          </p:spPr>
          <p:txBody>
            <a:bodyPr>
              <a:spAutoFit/>
            </a:bodyPr>
            <a:lstStyle/>
            <a:p>
              <a:pPr algn="ctr" eaLnBrk="0" hangingPunct="0">
                <a:lnSpc>
                  <a:spcPct val="130000"/>
                </a:lnSpc>
              </a:pPr>
              <a:r>
                <a:rPr lang="zh-CN" altLang="en-US" sz="135" b="1">
                  <a:solidFill>
                    <a:srgbClr val="F8F8F8"/>
                  </a:solidFill>
                  <a:latin typeface="微软雅黑" panose="020B0503020204020204" pitchFamily="34" charset="-122"/>
                  <a:cs typeface="Arial" panose="020B0604020202020204" pitchFamily="34" charset="0"/>
                </a:rPr>
                <a:t>峰值</a:t>
              </a:r>
              <a:endParaRPr lang="zh-CN" altLang="en-US" sz="135" b="1">
                <a:solidFill>
                  <a:srgbClr val="F8F8F8"/>
                </a:solidFill>
                <a:latin typeface="微软雅黑" panose="020B0503020204020204" pitchFamily="34" charset="-122"/>
                <a:cs typeface="Arial" panose="020B0604020202020204" pitchFamily="34" charset="0"/>
              </a:endParaRPr>
            </a:p>
            <a:p>
              <a:pPr algn="ctr" eaLnBrk="0" hangingPunct="0">
                <a:lnSpc>
                  <a:spcPct val="130000"/>
                </a:lnSpc>
              </a:pPr>
              <a:r>
                <a:rPr lang="zh-CN" altLang="en-US" sz="135" b="1">
                  <a:solidFill>
                    <a:srgbClr val="F8F8F8"/>
                  </a:solidFill>
                  <a:latin typeface="微软雅黑" panose="020B0503020204020204" pitchFamily="34" charset="-122"/>
                  <a:cs typeface="Arial" panose="020B0604020202020204" pitchFamily="34" charset="0"/>
                </a:rPr>
                <a:t>报警</a:t>
              </a:r>
              <a:endParaRPr lang="en-US" altLang="zh-CN" sz="135" b="1">
                <a:solidFill>
                  <a:srgbClr val="F8F8F8"/>
                </a:solidFill>
                <a:latin typeface="微软雅黑" panose="020B0503020204020204" pitchFamily="34" charset="-122"/>
                <a:cs typeface="Arial" panose="020B0604020202020204" pitchFamily="34" charset="0"/>
              </a:endParaRPr>
            </a:p>
          </p:txBody>
        </p:sp>
      </p:grpSp>
      <p:grpSp>
        <p:nvGrpSpPr>
          <p:cNvPr id="146440" name="Group 92"/>
          <p:cNvGrpSpPr/>
          <p:nvPr/>
        </p:nvGrpSpPr>
        <p:grpSpPr bwMode="auto">
          <a:xfrm>
            <a:off x="2035493" y="1931988"/>
            <a:ext cx="1339851" cy="1209675"/>
            <a:chOff x="2581" y="1771"/>
            <a:chExt cx="844" cy="762"/>
          </a:xfrm>
        </p:grpSpPr>
        <p:sp>
          <p:nvSpPr>
            <p:cNvPr id="5" name="AutoShape 8"/>
            <p:cNvSpPr>
              <a:spLocks noChangeArrowheads="1"/>
            </p:cNvSpPr>
            <p:nvPr/>
          </p:nvSpPr>
          <p:spPr bwMode="gray">
            <a:xfrm>
              <a:off x="2602" y="1771"/>
              <a:ext cx="823" cy="762"/>
            </a:xfrm>
            <a:prstGeom prst="roundRect">
              <a:avLst>
                <a:gd name="adj" fmla="val 11921"/>
              </a:avLst>
            </a:prstGeom>
            <a:gradFill rotWithShape="1">
              <a:gsLst>
                <a:gs pos="0">
                  <a:srgbClr val="99CC00"/>
                </a:gs>
                <a:gs pos="100000">
                  <a:srgbClr val="99CC00">
                    <a:gamma/>
                    <a:shade val="72941"/>
                    <a:invGamma/>
                  </a:srgbClr>
                </a:gs>
              </a:gsLst>
              <a:lin ang="5400000" scaled="1"/>
            </a:gradFill>
            <a:ln w="25400">
              <a:noFill/>
              <a:round/>
            </a:ln>
            <a:effectLst>
              <a:outerShdw dist="53882" dir="2700000" algn="ctr" rotWithShape="0">
                <a:srgbClr val="000000">
                  <a:alpha val="50000"/>
                </a:srgbClr>
              </a:outerShdw>
            </a:effectLst>
          </p:spPr>
          <p:txBody>
            <a:bodyPr wrap="none" anchor="ctr"/>
            <a:lstStyle/>
            <a:p>
              <a:pPr fontAlgn="auto">
                <a:lnSpc>
                  <a:spcPct val="130000"/>
                </a:lnSpc>
                <a:spcBef>
                  <a:spcPts val="0"/>
                </a:spcBef>
                <a:spcAft>
                  <a:spcPts val="0"/>
                </a:spcAft>
                <a:defRPr/>
              </a:pPr>
              <a:endParaRPr lang="zh-CN" altLang="en-US" sz="135" kern="0">
                <a:solidFill>
                  <a:sysClr val="windowText" lastClr="000000"/>
                </a:solidFill>
                <a:latin typeface="微软雅黑" panose="020B0503020204020204" pitchFamily="34" charset="-122"/>
              </a:endParaRPr>
            </a:p>
          </p:txBody>
        </p:sp>
        <p:sp>
          <p:nvSpPr>
            <p:cNvPr id="6" name="Text Box 10"/>
            <p:cNvSpPr txBox="1">
              <a:spLocks noChangeArrowheads="1"/>
            </p:cNvSpPr>
            <p:nvPr/>
          </p:nvSpPr>
          <p:spPr bwMode="white">
            <a:xfrm>
              <a:off x="2581" y="1781"/>
              <a:ext cx="828" cy="688"/>
            </a:xfrm>
            <a:prstGeom prst="rect">
              <a:avLst/>
            </a:prstGeom>
            <a:noFill/>
            <a:ln w="9525" algn="ctr">
              <a:noFill/>
              <a:miter lim="800000"/>
            </a:ln>
            <a:effectLst/>
          </p:spPr>
          <p:txBody>
            <a:bodyPr>
              <a:spAutoFit/>
            </a:bodyPr>
            <a:lstStyle/>
            <a:p>
              <a:pPr algn="ctr">
                <a:lnSpc>
                  <a:spcPct val="130000"/>
                </a:lnSpc>
                <a:defRPr/>
              </a:pPr>
              <a:r>
                <a:rPr lang="zh-CN" altLang="en-US" sz="5000" b="1" dirty="0">
                  <a:solidFill>
                    <a:schemeClr val="bg1"/>
                  </a:solidFill>
                  <a:effectLst>
                    <a:outerShdw blurRad="38100" dist="38100" dir="2700000" algn="tl">
                      <a:srgbClr val="C0C0C0"/>
                    </a:outerShdw>
                  </a:effectLst>
                  <a:uFillTx/>
                  <a:latin typeface="微软雅黑" panose="020B0503020204020204" pitchFamily="34" charset="-122"/>
                  <a:cs typeface="Arial" panose="020B0604020202020204" pitchFamily="34" charset="0"/>
                </a:rPr>
                <a:t>监</a:t>
              </a:r>
              <a:endParaRPr lang="zh-CN" altLang="en-US" sz="5000" b="1" dirty="0">
                <a:solidFill>
                  <a:schemeClr val="bg1"/>
                </a:solidFill>
                <a:effectLst>
                  <a:outerShdw blurRad="38100" dist="38100" dir="2700000" algn="tl">
                    <a:srgbClr val="C0C0C0"/>
                  </a:outerShdw>
                </a:effectLst>
                <a:uFillTx/>
                <a:latin typeface="微软雅黑" panose="020B0503020204020204" pitchFamily="34" charset="-122"/>
                <a:cs typeface="Arial" panose="020B0604020202020204" pitchFamily="34" charset="0"/>
              </a:endParaRPr>
            </a:p>
          </p:txBody>
        </p:sp>
      </p:grpSp>
      <p:grpSp>
        <p:nvGrpSpPr>
          <p:cNvPr id="146441" name="Group 102"/>
          <p:cNvGrpSpPr/>
          <p:nvPr/>
        </p:nvGrpSpPr>
        <p:grpSpPr bwMode="auto">
          <a:xfrm>
            <a:off x="2095183" y="5275581"/>
            <a:ext cx="1314451" cy="1209675"/>
            <a:chOff x="791" y="3621"/>
            <a:chExt cx="828" cy="762"/>
          </a:xfrm>
        </p:grpSpPr>
        <p:sp>
          <p:nvSpPr>
            <p:cNvPr id="205" name="AutoShape 8"/>
            <p:cNvSpPr>
              <a:spLocks noChangeArrowheads="1"/>
            </p:cNvSpPr>
            <p:nvPr/>
          </p:nvSpPr>
          <p:spPr bwMode="gray">
            <a:xfrm>
              <a:off x="796" y="3621"/>
              <a:ext cx="823" cy="762"/>
            </a:xfrm>
            <a:prstGeom prst="roundRect">
              <a:avLst>
                <a:gd name="adj" fmla="val 11921"/>
              </a:avLst>
            </a:prstGeom>
            <a:gradFill rotWithShape="1">
              <a:gsLst>
                <a:gs pos="0">
                  <a:srgbClr val="6600FF"/>
                </a:gs>
                <a:gs pos="100000">
                  <a:srgbClr val="CC99FF"/>
                </a:gs>
              </a:gsLst>
              <a:lin ang="5400000" scaled="1"/>
            </a:gradFill>
            <a:ln w="25400">
              <a:noFill/>
              <a:round/>
            </a:ln>
            <a:effectLst>
              <a:outerShdw dist="53882" dir="2700000" algn="ctr" rotWithShape="0">
                <a:srgbClr val="000000">
                  <a:alpha val="50000"/>
                </a:srgbClr>
              </a:outerShdw>
            </a:effectLst>
          </p:spPr>
          <p:txBody>
            <a:bodyPr wrap="none" anchor="ctr"/>
            <a:lstStyle/>
            <a:p>
              <a:pPr fontAlgn="auto">
                <a:lnSpc>
                  <a:spcPct val="130000"/>
                </a:lnSpc>
                <a:spcBef>
                  <a:spcPts val="0"/>
                </a:spcBef>
                <a:spcAft>
                  <a:spcPts val="0"/>
                </a:spcAft>
                <a:defRPr/>
              </a:pPr>
              <a:endParaRPr lang="zh-CN" altLang="en-US" sz="135" kern="0">
                <a:solidFill>
                  <a:sysClr val="windowText" lastClr="000000"/>
                </a:solidFill>
                <a:latin typeface="微软雅黑" panose="020B0503020204020204" pitchFamily="34" charset="-122"/>
              </a:endParaRPr>
            </a:p>
          </p:txBody>
        </p:sp>
        <p:sp>
          <p:nvSpPr>
            <p:cNvPr id="160" name="Text Box 10"/>
            <p:cNvSpPr txBox="1">
              <a:spLocks noChangeArrowheads="1"/>
            </p:cNvSpPr>
            <p:nvPr/>
          </p:nvSpPr>
          <p:spPr bwMode="white">
            <a:xfrm>
              <a:off x="791" y="3621"/>
              <a:ext cx="828" cy="688"/>
            </a:xfrm>
            <a:prstGeom prst="rect">
              <a:avLst/>
            </a:prstGeom>
            <a:noFill/>
            <a:ln w="9525" algn="ctr">
              <a:noFill/>
              <a:miter lim="800000"/>
            </a:ln>
            <a:effectLst/>
          </p:spPr>
          <p:txBody>
            <a:bodyPr>
              <a:spAutoFit/>
            </a:bodyPr>
            <a:lstStyle/>
            <a:p>
              <a:pPr algn="ctr">
                <a:lnSpc>
                  <a:spcPct val="130000"/>
                </a:lnSpc>
                <a:defRPr/>
              </a:pPr>
              <a:r>
                <a:rPr lang="zh-CN" altLang="en-US" sz="5000" b="1" dirty="0">
                  <a:solidFill>
                    <a:srgbClr val="FFFFFF"/>
                  </a:solidFill>
                  <a:effectLst>
                    <a:outerShdw blurRad="38100" dist="38100" dir="2700000" algn="tl">
                      <a:srgbClr val="C0C0C0"/>
                    </a:outerShdw>
                  </a:effectLst>
                  <a:latin typeface="微软雅黑" panose="020B0503020204020204" pitchFamily="34" charset="-122"/>
                  <a:cs typeface="Arial" panose="020B0604020202020204" pitchFamily="34" charset="0"/>
                </a:rPr>
                <a:t>控</a:t>
              </a:r>
              <a:endParaRPr lang="zh-CN" altLang="en-US" sz="5000" b="1" dirty="0">
                <a:solidFill>
                  <a:srgbClr val="FFFFFF"/>
                </a:solidFill>
                <a:effectLst>
                  <a:outerShdw blurRad="38100" dist="38100" dir="2700000" algn="tl">
                    <a:srgbClr val="C0C0C0"/>
                  </a:outerShdw>
                </a:effectLst>
                <a:latin typeface="微软雅黑" panose="020B0503020204020204" pitchFamily="34" charset="-122"/>
                <a:cs typeface="Arial" panose="020B0604020202020204" pitchFamily="34" charset="0"/>
              </a:endParaRPr>
            </a:p>
          </p:txBody>
        </p:sp>
      </p:grpSp>
      <p:grpSp>
        <p:nvGrpSpPr>
          <p:cNvPr id="146442" name="Group 156"/>
          <p:cNvGrpSpPr/>
          <p:nvPr/>
        </p:nvGrpSpPr>
        <p:grpSpPr bwMode="auto">
          <a:xfrm>
            <a:off x="4301173" y="5418139"/>
            <a:ext cx="1143000" cy="1120775"/>
            <a:chOff x="5910" y="2736"/>
            <a:chExt cx="720" cy="706"/>
          </a:xfrm>
        </p:grpSpPr>
        <p:grpSp>
          <p:nvGrpSpPr>
            <p:cNvPr id="146501" name="Group 158"/>
            <p:cNvGrpSpPr/>
            <p:nvPr/>
          </p:nvGrpSpPr>
          <p:grpSpPr bwMode="auto">
            <a:xfrm>
              <a:off x="5910" y="2736"/>
              <a:ext cx="720" cy="706"/>
              <a:chOff x="6158" y="2952"/>
              <a:chExt cx="720" cy="706"/>
            </a:xfrm>
          </p:grpSpPr>
          <p:pic>
            <p:nvPicPr>
              <p:cNvPr id="146503" name="Picture 49" descr="circuler_1"/>
              <p:cNvPicPr>
                <a:picLocks noChangeAspect="1" noChangeArrowheads="1"/>
              </p:cNvPicPr>
              <p:nvPr/>
            </p:nvPicPr>
            <p:blipFill>
              <a:blip r:embed="rId3" cstate="print"/>
              <a:srcRect/>
              <a:stretch>
                <a:fillRect/>
              </a:stretch>
            </p:blipFill>
            <p:spPr bwMode="gray">
              <a:xfrm>
                <a:off x="6158" y="2956"/>
                <a:ext cx="720" cy="702"/>
              </a:xfrm>
              <a:prstGeom prst="rect">
                <a:avLst/>
              </a:prstGeom>
              <a:noFill/>
              <a:ln w="9525">
                <a:noFill/>
                <a:miter lim="800000"/>
                <a:headEnd/>
                <a:tailEnd/>
              </a:ln>
            </p:spPr>
          </p:pic>
          <p:sp>
            <p:nvSpPr>
              <p:cNvPr id="146504" name="Text Box 160"/>
              <p:cNvSpPr txBox="1">
                <a:spLocks noChangeArrowheads="1"/>
              </p:cNvSpPr>
              <p:nvPr/>
            </p:nvSpPr>
            <p:spPr bwMode="auto">
              <a:xfrm>
                <a:off x="6263" y="3019"/>
                <a:ext cx="506" cy="498"/>
              </a:xfrm>
              <a:prstGeom prst="rect">
                <a:avLst/>
              </a:prstGeom>
              <a:noFill/>
              <a:ln w="9525">
                <a:noFill/>
                <a:miter lim="800000"/>
              </a:ln>
            </p:spPr>
            <p:txBody>
              <a:bodyPr wrap="none" anchor="ctr"/>
              <a:lstStyle/>
              <a:p>
                <a:pPr>
                  <a:lnSpc>
                    <a:spcPct val="130000"/>
                  </a:lnSpc>
                </a:pPr>
                <a:endParaRPr lang="zh-CN" altLang="en-US" sz="135">
                  <a:solidFill>
                    <a:srgbClr val="000000"/>
                  </a:solidFill>
                  <a:latin typeface="微软雅黑" panose="020B0503020204020204" pitchFamily="34" charset="-122"/>
                </a:endParaRPr>
              </a:p>
            </p:txBody>
          </p:sp>
          <p:sp>
            <p:nvSpPr>
              <p:cNvPr id="146505" name="Oval 162"/>
              <p:cNvSpPr>
                <a:spLocks noChangeArrowheads="1"/>
              </p:cNvSpPr>
              <p:nvPr/>
            </p:nvSpPr>
            <p:spPr bwMode="auto">
              <a:xfrm>
                <a:off x="6176" y="2952"/>
                <a:ext cx="696" cy="696"/>
              </a:xfrm>
              <a:prstGeom prst="ellipse">
                <a:avLst/>
              </a:prstGeom>
              <a:gradFill rotWithShape="1">
                <a:gsLst>
                  <a:gs pos="0">
                    <a:srgbClr val="CC99FF"/>
                  </a:gs>
                  <a:gs pos="50000">
                    <a:srgbClr val="6600CC"/>
                  </a:gs>
                  <a:gs pos="100000">
                    <a:srgbClr val="CC99FF"/>
                  </a:gs>
                </a:gsLst>
                <a:lin ang="5400000" scaled="1"/>
              </a:gradFill>
              <a:ln w="9525">
                <a:noFill/>
                <a:round/>
              </a:ln>
            </p:spPr>
            <p:txBody>
              <a:bodyPr wrap="none" anchor="ctr"/>
              <a:lstStyle/>
              <a:p>
                <a:pPr eaLnBrk="0" hangingPunct="0">
                  <a:lnSpc>
                    <a:spcPct val="130000"/>
                  </a:lnSpc>
                </a:pPr>
                <a:endParaRPr lang="zh-CN" altLang="en-US" sz="135"/>
              </a:p>
            </p:txBody>
          </p:sp>
        </p:grpSp>
        <p:sp>
          <p:nvSpPr>
            <p:cNvPr id="146502" name="Text Box 52"/>
            <p:cNvSpPr txBox="1">
              <a:spLocks noChangeArrowheads="1"/>
            </p:cNvSpPr>
            <p:nvPr/>
          </p:nvSpPr>
          <p:spPr bwMode="white">
            <a:xfrm>
              <a:off x="5941" y="2846"/>
              <a:ext cx="638" cy="92"/>
            </a:xfrm>
            <a:prstGeom prst="rect">
              <a:avLst/>
            </a:prstGeom>
            <a:noFill/>
            <a:ln w="9525">
              <a:noFill/>
              <a:miter lim="800000"/>
            </a:ln>
          </p:spPr>
          <p:txBody>
            <a:bodyPr>
              <a:spAutoFit/>
            </a:bodyPr>
            <a:lstStyle/>
            <a:p>
              <a:pPr algn="ctr">
                <a:lnSpc>
                  <a:spcPct val="130000"/>
                </a:lnSpc>
              </a:pPr>
              <a:r>
                <a:rPr lang="zh-CN" altLang="en-US" sz="135" b="1">
                  <a:solidFill>
                    <a:srgbClr val="F8F8F8"/>
                  </a:solidFill>
                  <a:latin typeface="微软雅黑" panose="020B0503020204020204" pitchFamily="34" charset="-122"/>
                  <a:cs typeface="Arial" panose="020B0604020202020204" pitchFamily="34" charset="0"/>
                </a:rPr>
                <a:t>节水</a:t>
              </a:r>
              <a:endParaRPr lang="zh-CN" altLang="en-US" sz="135" b="1">
                <a:solidFill>
                  <a:srgbClr val="F8F8F8"/>
                </a:solidFill>
                <a:latin typeface="微软雅黑" panose="020B0503020204020204" pitchFamily="34" charset="-122"/>
                <a:cs typeface="Arial" panose="020B0604020202020204" pitchFamily="34" charset="0"/>
              </a:endParaRPr>
            </a:p>
            <a:p>
              <a:pPr algn="ctr">
                <a:lnSpc>
                  <a:spcPct val="130000"/>
                </a:lnSpc>
              </a:pPr>
              <a:r>
                <a:rPr lang="zh-CN" altLang="en-US" sz="135" b="1">
                  <a:solidFill>
                    <a:srgbClr val="F8F8F8"/>
                  </a:solidFill>
                  <a:latin typeface="微软雅黑" panose="020B0503020204020204" pitchFamily="34" charset="-122"/>
                  <a:cs typeface="Arial" panose="020B0604020202020204" pitchFamily="34" charset="0"/>
                </a:rPr>
                <a:t>产品</a:t>
              </a:r>
              <a:endParaRPr lang="en-US" altLang="zh-CN" sz="135" b="1">
                <a:solidFill>
                  <a:srgbClr val="F8F8F8"/>
                </a:solidFill>
                <a:latin typeface="微软雅黑" panose="020B0503020204020204" pitchFamily="34" charset="-122"/>
                <a:cs typeface="Arial" panose="020B0604020202020204" pitchFamily="34" charset="0"/>
              </a:endParaRPr>
            </a:p>
          </p:txBody>
        </p:sp>
      </p:grpSp>
      <p:grpSp>
        <p:nvGrpSpPr>
          <p:cNvPr id="146443" name="Group 165"/>
          <p:cNvGrpSpPr/>
          <p:nvPr/>
        </p:nvGrpSpPr>
        <p:grpSpPr bwMode="auto">
          <a:xfrm>
            <a:off x="5951220" y="5434331"/>
            <a:ext cx="1181100" cy="1120775"/>
            <a:chOff x="5928" y="2736"/>
            <a:chExt cx="702" cy="706"/>
          </a:xfrm>
        </p:grpSpPr>
        <p:grpSp>
          <p:nvGrpSpPr>
            <p:cNvPr id="146495" name="Group 167"/>
            <p:cNvGrpSpPr/>
            <p:nvPr/>
          </p:nvGrpSpPr>
          <p:grpSpPr bwMode="auto">
            <a:xfrm>
              <a:off x="5928" y="2736"/>
              <a:ext cx="702" cy="706"/>
              <a:chOff x="6176" y="2952"/>
              <a:chExt cx="702" cy="706"/>
            </a:xfrm>
          </p:grpSpPr>
          <p:pic>
            <p:nvPicPr>
              <p:cNvPr id="146497" name="Picture 49" descr="circuler_1"/>
              <p:cNvPicPr>
                <a:picLocks noChangeAspect="1" noChangeArrowheads="1"/>
              </p:cNvPicPr>
              <p:nvPr/>
            </p:nvPicPr>
            <p:blipFill>
              <a:blip r:embed="rId3" cstate="print"/>
              <a:srcRect/>
              <a:stretch>
                <a:fillRect/>
              </a:stretch>
            </p:blipFill>
            <p:spPr bwMode="gray">
              <a:xfrm>
                <a:off x="6200" y="2956"/>
                <a:ext cx="678" cy="702"/>
              </a:xfrm>
              <a:prstGeom prst="rect">
                <a:avLst/>
              </a:prstGeom>
              <a:noFill/>
              <a:ln w="9525">
                <a:noFill/>
                <a:miter lim="800000"/>
                <a:headEnd/>
                <a:tailEnd/>
              </a:ln>
            </p:spPr>
          </p:pic>
          <p:sp>
            <p:nvSpPr>
              <p:cNvPr id="146498" name="Text Box 169"/>
              <p:cNvSpPr txBox="1">
                <a:spLocks noChangeArrowheads="1"/>
              </p:cNvSpPr>
              <p:nvPr/>
            </p:nvSpPr>
            <p:spPr bwMode="auto">
              <a:xfrm>
                <a:off x="6263" y="3019"/>
                <a:ext cx="506" cy="498"/>
              </a:xfrm>
              <a:prstGeom prst="rect">
                <a:avLst/>
              </a:prstGeom>
              <a:noFill/>
              <a:ln w="9525">
                <a:noFill/>
                <a:miter lim="800000"/>
              </a:ln>
            </p:spPr>
            <p:txBody>
              <a:bodyPr wrap="none" anchor="ctr"/>
              <a:lstStyle/>
              <a:p>
                <a:pPr>
                  <a:lnSpc>
                    <a:spcPct val="130000"/>
                  </a:lnSpc>
                </a:pPr>
                <a:endParaRPr lang="zh-CN" altLang="en-US" sz="135">
                  <a:solidFill>
                    <a:srgbClr val="000000"/>
                  </a:solidFill>
                  <a:latin typeface="微软雅黑" panose="020B0503020204020204" pitchFamily="34" charset="-122"/>
                </a:endParaRPr>
              </a:p>
            </p:txBody>
          </p:sp>
          <p:pic>
            <p:nvPicPr>
              <p:cNvPr id="146499" name="Picture 51" descr="Picture2"/>
              <p:cNvPicPr>
                <a:picLocks noChangeAspect="1" noChangeArrowheads="1"/>
              </p:cNvPicPr>
              <p:nvPr/>
            </p:nvPicPr>
            <p:blipFill>
              <a:blip r:embed="rId4" cstate="print"/>
              <a:srcRect/>
              <a:stretch>
                <a:fillRect/>
              </a:stretch>
            </p:blipFill>
            <p:spPr bwMode="gray">
              <a:xfrm>
                <a:off x="6230" y="2963"/>
                <a:ext cx="569" cy="249"/>
              </a:xfrm>
              <a:prstGeom prst="rect">
                <a:avLst/>
              </a:prstGeom>
              <a:noFill/>
              <a:ln w="9525">
                <a:noFill/>
                <a:miter lim="800000"/>
                <a:headEnd/>
                <a:tailEnd/>
              </a:ln>
            </p:spPr>
          </p:pic>
          <p:sp>
            <p:nvSpPr>
              <p:cNvPr id="146500" name="Oval 171"/>
              <p:cNvSpPr>
                <a:spLocks noChangeArrowheads="1"/>
              </p:cNvSpPr>
              <p:nvPr/>
            </p:nvSpPr>
            <p:spPr bwMode="auto">
              <a:xfrm>
                <a:off x="6176" y="2952"/>
                <a:ext cx="696" cy="696"/>
              </a:xfrm>
              <a:prstGeom prst="ellipse">
                <a:avLst/>
              </a:prstGeom>
              <a:gradFill rotWithShape="1">
                <a:gsLst>
                  <a:gs pos="0">
                    <a:srgbClr val="CC99FF"/>
                  </a:gs>
                  <a:gs pos="50000">
                    <a:srgbClr val="6600CC"/>
                  </a:gs>
                  <a:gs pos="100000">
                    <a:srgbClr val="CC99FF"/>
                  </a:gs>
                </a:gsLst>
                <a:lin ang="5400000" scaled="1"/>
              </a:gradFill>
              <a:ln w="9525">
                <a:noFill/>
                <a:round/>
              </a:ln>
            </p:spPr>
            <p:txBody>
              <a:bodyPr wrap="none" anchor="ctr"/>
              <a:lstStyle/>
              <a:p>
                <a:pPr eaLnBrk="0" hangingPunct="0">
                  <a:lnSpc>
                    <a:spcPct val="130000"/>
                  </a:lnSpc>
                </a:pPr>
                <a:endParaRPr lang="zh-CN" altLang="en-US" sz="135"/>
              </a:p>
            </p:txBody>
          </p:sp>
        </p:grpSp>
        <p:sp>
          <p:nvSpPr>
            <p:cNvPr id="146496" name="Text Box 52"/>
            <p:cNvSpPr txBox="1">
              <a:spLocks noChangeArrowheads="1"/>
            </p:cNvSpPr>
            <p:nvPr/>
          </p:nvSpPr>
          <p:spPr bwMode="white">
            <a:xfrm>
              <a:off x="5950" y="2807"/>
              <a:ext cx="638" cy="92"/>
            </a:xfrm>
            <a:prstGeom prst="rect">
              <a:avLst/>
            </a:prstGeom>
            <a:noFill/>
            <a:ln w="9525">
              <a:noFill/>
              <a:miter lim="800000"/>
            </a:ln>
          </p:spPr>
          <p:txBody>
            <a:bodyPr>
              <a:spAutoFit/>
            </a:bodyPr>
            <a:lstStyle/>
            <a:p>
              <a:pPr algn="ctr">
                <a:lnSpc>
                  <a:spcPct val="130000"/>
                </a:lnSpc>
              </a:pPr>
              <a:r>
                <a:rPr lang="zh-CN" altLang="en-US" sz="135" b="1">
                  <a:solidFill>
                    <a:srgbClr val="F8F8F8"/>
                  </a:solidFill>
                  <a:cs typeface="Arial" panose="020B0604020202020204" pitchFamily="34" charset="0"/>
                </a:rPr>
                <a:t>中水</a:t>
              </a:r>
              <a:endParaRPr lang="zh-CN" altLang="en-US" sz="135" b="1">
                <a:solidFill>
                  <a:srgbClr val="F8F8F8"/>
                </a:solidFill>
                <a:cs typeface="Arial" panose="020B0604020202020204" pitchFamily="34" charset="0"/>
              </a:endParaRPr>
            </a:p>
            <a:p>
              <a:pPr algn="ctr">
                <a:lnSpc>
                  <a:spcPct val="130000"/>
                </a:lnSpc>
              </a:pPr>
              <a:r>
                <a:rPr lang="zh-CN" altLang="en-US" sz="135" b="1">
                  <a:solidFill>
                    <a:srgbClr val="F8F8F8"/>
                  </a:solidFill>
                  <a:cs typeface="Arial" panose="020B0604020202020204" pitchFamily="34" charset="0"/>
                </a:rPr>
                <a:t>回用</a:t>
              </a:r>
              <a:endParaRPr lang="zh-CN" altLang="en-US" sz="135" b="1">
                <a:solidFill>
                  <a:srgbClr val="F8F8F8"/>
                </a:solidFill>
                <a:cs typeface="Arial" panose="020B0604020202020204" pitchFamily="34" charset="0"/>
              </a:endParaRPr>
            </a:p>
          </p:txBody>
        </p:sp>
      </p:grpSp>
      <p:sp>
        <p:nvSpPr>
          <p:cNvPr id="203" name="AutoShape 14"/>
          <p:cNvSpPr>
            <a:spLocks noChangeArrowheads="1"/>
          </p:cNvSpPr>
          <p:nvPr/>
        </p:nvSpPr>
        <p:spPr bwMode="gray">
          <a:xfrm>
            <a:off x="2054860" y="3510915"/>
            <a:ext cx="1393825" cy="1132840"/>
          </a:xfrm>
          <a:prstGeom prst="roundRect">
            <a:avLst>
              <a:gd name="adj" fmla="val 11921"/>
            </a:avLst>
          </a:prstGeom>
          <a:gradFill rotWithShape="1">
            <a:gsLst>
              <a:gs pos="0">
                <a:srgbClr val="333399"/>
              </a:gs>
              <a:gs pos="100000">
                <a:srgbClr val="0099FF"/>
              </a:gs>
            </a:gsLst>
            <a:lin ang="5400000" scaled="1"/>
          </a:gradFill>
          <a:ln w="25400">
            <a:noFill/>
            <a:round/>
          </a:ln>
          <a:effectLst>
            <a:outerShdw dist="53882" dir="2700000" algn="ctr" rotWithShape="0">
              <a:srgbClr val="000000">
                <a:alpha val="50000"/>
              </a:srgbClr>
            </a:outerShdw>
          </a:effectLst>
        </p:spPr>
        <p:txBody>
          <a:bodyPr wrap="none" anchor="b"/>
          <a:lstStyle/>
          <a:p>
            <a:pPr fontAlgn="auto">
              <a:lnSpc>
                <a:spcPct val="130000"/>
              </a:lnSpc>
              <a:spcBef>
                <a:spcPts val="0"/>
              </a:spcBef>
              <a:spcAft>
                <a:spcPts val="0"/>
              </a:spcAft>
              <a:defRPr/>
            </a:pPr>
            <a:r>
              <a:rPr lang="zh-CN" altLang="en-US" sz="5000" b="1" dirty="0">
                <a:solidFill>
                  <a:srgbClr val="FFFFCC"/>
                </a:solidFill>
                <a:effectLst>
                  <a:outerShdw blurRad="38100" dist="38100" dir="2700000" algn="tl">
                    <a:srgbClr val="C0C0C0"/>
                  </a:outerShdw>
                </a:effectLst>
                <a:latin typeface="微软雅黑" panose="020B0503020204020204" pitchFamily="34" charset="-122"/>
                <a:cs typeface="Arial" panose="020B0604020202020204" pitchFamily="34" charset="0"/>
              </a:rPr>
              <a:t> </a:t>
            </a:r>
            <a:endParaRPr lang="en-US" altLang="zh-CN" sz="5000" b="1" dirty="0">
              <a:solidFill>
                <a:srgbClr val="FFFFCC"/>
              </a:solidFill>
              <a:effectLst>
                <a:outerShdw blurRad="38100" dist="38100" dir="2700000" algn="tl">
                  <a:srgbClr val="C0C0C0"/>
                </a:outerShdw>
              </a:effectLst>
              <a:latin typeface="微软雅黑" panose="020B0503020204020204" pitchFamily="34" charset="-122"/>
              <a:cs typeface="Arial" panose="020B0604020202020204" pitchFamily="34" charset="0"/>
            </a:endParaRPr>
          </a:p>
          <a:p>
            <a:pPr fontAlgn="auto">
              <a:lnSpc>
                <a:spcPct val="130000"/>
              </a:lnSpc>
              <a:spcBef>
                <a:spcPts val="0"/>
              </a:spcBef>
              <a:spcAft>
                <a:spcPts val="0"/>
              </a:spcAft>
              <a:defRPr/>
            </a:pPr>
            <a:endParaRPr lang="zh-CN" altLang="en-US" sz="135" kern="0" dirty="0">
              <a:solidFill>
                <a:sysClr val="windowText" lastClr="000000"/>
              </a:solidFill>
              <a:latin typeface="微软雅黑" panose="020B0503020204020204" pitchFamily="34" charset="-122"/>
            </a:endParaRPr>
          </a:p>
        </p:txBody>
      </p:sp>
      <p:grpSp>
        <p:nvGrpSpPr>
          <p:cNvPr id="146447" name="Group 219"/>
          <p:cNvGrpSpPr/>
          <p:nvPr/>
        </p:nvGrpSpPr>
        <p:grpSpPr bwMode="auto">
          <a:xfrm>
            <a:off x="7560945" y="3602991"/>
            <a:ext cx="1143000" cy="1120775"/>
            <a:chOff x="5734" y="2696"/>
            <a:chExt cx="720" cy="706"/>
          </a:xfrm>
        </p:grpSpPr>
        <p:grpSp>
          <p:nvGrpSpPr>
            <p:cNvPr id="146473" name="Group 221"/>
            <p:cNvGrpSpPr/>
            <p:nvPr/>
          </p:nvGrpSpPr>
          <p:grpSpPr bwMode="auto">
            <a:xfrm>
              <a:off x="5734" y="2696"/>
              <a:ext cx="720" cy="706"/>
              <a:chOff x="5982" y="2912"/>
              <a:chExt cx="720" cy="706"/>
            </a:xfrm>
          </p:grpSpPr>
          <p:pic>
            <p:nvPicPr>
              <p:cNvPr id="146475" name="Picture 49" descr="circuler_1"/>
              <p:cNvPicPr>
                <a:picLocks noChangeAspect="1" noChangeArrowheads="1"/>
              </p:cNvPicPr>
              <p:nvPr/>
            </p:nvPicPr>
            <p:blipFill>
              <a:blip r:embed="rId3" cstate="print"/>
              <a:srcRect/>
              <a:stretch>
                <a:fillRect/>
              </a:stretch>
            </p:blipFill>
            <p:spPr bwMode="gray">
              <a:xfrm>
                <a:off x="5982" y="2916"/>
                <a:ext cx="720" cy="702"/>
              </a:xfrm>
              <a:prstGeom prst="rect">
                <a:avLst/>
              </a:prstGeom>
              <a:noFill/>
              <a:ln w="9525">
                <a:noFill/>
                <a:miter lim="800000"/>
                <a:headEnd/>
                <a:tailEnd/>
              </a:ln>
            </p:spPr>
          </p:pic>
          <p:sp>
            <p:nvSpPr>
              <p:cNvPr id="146476" name="Text Box 223"/>
              <p:cNvSpPr txBox="1">
                <a:spLocks noChangeArrowheads="1"/>
              </p:cNvSpPr>
              <p:nvPr/>
            </p:nvSpPr>
            <p:spPr bwMode="auto">
              <a:xfrm>
                <a:off x="6183" y="2979"/>
                <a:ext cx="506" cy="498"/>
              </a:xfrm>
              <a:prstGeom prst="rect">
                <a:avLst/>
              </a:prstGeom>
              <a:noFill/>
              <a:ln w="9525">
                <a:noFill/>
                <a:miter lim="800000"/>
              </a:ln>
            </p:spPr>
            <p:txBody>
              <a:bodyPr wrap="none" anchor="ctr"/>
              <a:lstStyle/>
              <a:p>
                <a:pPr>
                  <a:lnSpc>
                    <a:spcPct val="130000"/>
                  </a:lnSpc>
                </a:pPr>
                <a:endParaRPr lang="zh-CN" altLang="en-US" sz="135">
                  <a:solidFill>
                    <a:srgbClr val="000000"/>
                  </a:solidFill>
                  <a:latin typeface="微软雅黑" panose="020B0503020204020204" pitchFamily="34" charset="-122"/>
                </a:endParaRPr>
              </a:p>
            </p:txBody>
          </p:sp>
          <p:sp>
            <p:nvSpPr>
              <p:cNvPr id="146477" name="Oval 225"/>
              <p:cNvSpPr>
                <a:spLocks noChangeArrowheads="1"/>
              </p:cNvSpPr>
              <p:nvPr/>
            </p:nvSpPr>
            <p:spPr bwMode="auto">
              <a:xfrm>
                <a:off x="6000" y="2912"/>
                <a:ext cx="696" cy="696"/>
              </a:xfrm>
              <a:prstGeom prst="ellipse">
                <a:avLst/>
              </a:prstGeom>
              <a:gradFill rotWithShape="1">
                <a:gsLst>
                  <a:gs pos="0">
                    <a:srgbClr val="3399FF"/>
                  </a:gs>
                  <a:gs pos="50000">
                    <a:srgbClr val="0000FF"/>
                  </a:gs>
                  <a:gs pos="100000">
                    <a:srgbClr val="3399FF"/>
                  </a:gs>
                </a:gsLst>
                <a:lin ang="5400000" scaled="1"/>
              </a:gradFill>
              <a:ln w="9525">
                <a:noFill/>
                <a:round/>
              </a:ln>
            </p:spPr>
            <p:txBody>
              <a:bodyPr wrap="none" anchor="ctr"/>
              <a:lstStyle/>
              <a:p>
                <a:pPr eaLnBrk="0" hangingPunct="0">
                  <a:lnSpc>
                    <a:spcPct val="130000"/>
                  </a:lnSpc>
                </a:pPr>
                <a:endParaRPr lang="zh-CN" altLang="en-US" sz="135"/>
              </a:p>
            </p:txBody>
          </p:sp>
        </p:grpSp>
        <p:sp>
          <p:nvSpPr>
            <p:cNvPr id="146474" name="Text Box 52"/>
            <p:cNvSpPr txBox="1">
              <a:spLocks noChangeArrowheads="1"/>
            </p:cNvSpPr>
            <p:nvPr/>
          </p:nvSpPr>
          <p:spPr bwMode="white">
            <a:xfrm>
              <a:off x="5794" y="2916"/>
              <a:ext cx="638" cy="75"/>
            </a:xfrm>
            <a:prstGeom prst="rect">
              <a:avLst/>
            </a:prstGeom>
            <a:noFill/>
            <a:ln w="9525">
              <a:noFill/>
              <a:miter lim="800000"/>
            </a:ln>
          </p:spPr>
          <p:txBody>
            <a:bodyPr>
              <a:spAutoFit/>
            </a:bodyPr>
            <a:lstStyle/>
            <a:p>
              <a:pPr algn="ctr">
                <a:lnSpc>
                  <a:spcPct val="130000"/>
                </a:lnSpc>
              </a:pPr>
              <a:r>
                <a:rPr lang="zh-CN" altLang="en-US" sz="135" b="1">
                  <a:solidFill>
                    <a:srgbClr val="F8F8F8"/>
                  </a:solidFill>
                  <a:latin typeface="微软雅黑" panose="020B0503020204020204" pitchFamily="34" charset="-122"/>
                  <a:cs typeface="Arial" panose="020B0604020202020204" pitchFamily="34" charset="0"/>
                </a:rPr>
                <a:t>精细化</a:t>
              </a:r>
              <a:endParaRPr lang="en-US" altLang="zh-CN" sz="135" b="1">
                <a:solidFill>
                  <a:srgbClr val="F8F8F8"/>
                </a:solidFill>
                <a:latin typeface="微软雅黑" panose="020B0503020204020204" pitchFamily="34" charset="-122"/>
                <a:cs typeface="Arial" panose="020B0604020202020204" pitchFamily="34" charset="0"/>
              </a:endParaRPr>
            </a:p>
          </p:txBody>
        </p:sp>
      </p:grpSp>
      <p:grpSp>
        <p:nvGrpSpPr>
          <p:cNvPr id="146448" name="Group 156"/>
          <p:cNvGrpSpPr/>
          <p:nvPr/>
        </p:nvGrpSpPr>
        <p:grpSpPr bwMode="auto">
          <a:xfrm>
            <a:off x="7580948" y="5465763"/>
            <a:ext cx="1143000" cy="1120775"/>
            <a:chOff x="5910" y="2736"/>
            <a:chExt cx="720" cy="706"/>
          </a:xfrm>
        </p:grpSpPr>
        <p:grpSp>
          <p:nvGrpSpPr>
            <p:cNvPr id="146468" name="Group 158"/>
            <p:cNvGrpSpPr/>
            <p:nvPr/>
          </p:nvGrpSpPr>
          <p:grpSpPr bwMode="auto">
            <a:xfrm>
              <a:off x="5910" y="2736"/>
              <a:ext cx="720" cy="706"/>
              <a:chOff x="6158" y="2952"/>
              <a:chExt cx="720" cy="706"/>
            </a:xfrm>
          </p:grpSpPr>
          <p:pic>
            <p:nvPicPr>
              <p:cNvPr id="146470" name="Picture 49" descr="circuler_1"/>
              <p:cNvPicPr>
                <a:picLocks noChangeAspect="1" noChangeArrowheads="1"/>
              </p:cNvPicPr>
              <p:nvPr/>
            </p:nvPicPr>
            <p:blipFill>
              <a:blip r:embed="rId3" cstate="print"/>
              <a:srcRect/>
              <a:stretch>
                <a:fillRect/>
              </a:stretch>
            </p:blipFill>
            <p:spPr bwMode="gray">
              <a:xfrm>
                <a:off x="6158" y="2956"/>
                <a:ext cx="720" cy="702"/>
              </a:xfrm>
              <a:prstGeom prst="rect">
                <a:avLst/>
              </a:prstGeom>
              <a:noFill/>
              <a:ln w="9525">
                <a:noFill/>
                <a:miter lim="800000"/>
                <a:headEnd/>
                <a:tailEnd/>
              </a:ln>
            </p:spPr>
          </p:pic>
          <p:sp>
            <p:nvSpPr>
              <p:cNvPr id="146471" name="Text Box 160"/>
              <p:cNvSpPr txBox="1">
                <a:spLocks noChangeArrowheads="1"/>
              </p:cNvSpPr>
              <p:nvPr/>
            </p:nvSpPr>
            <p:spPr bwMode="auto">
              <a:xfrm>
                <a:off x="6263" y="3019"/>
                <a:ext cx="506" cy="498"/>
              </a:xfrm>
              <a:prstGeom prst="rect">
                <a:avLst/>
              </a:prstGeom>
              <a:noFill/>
              <a:ln w="9525">
                <a:noFill/>
                <a:miter lim="800000"/>
              </a:ln>
            </p:spPr>
            <p:txBody>
              <a:bodyPr wrap="none" anchor="ctr"/>
              <a:lstStyle/>
              <a:p>
                <a:pPr>
                  <a:lnSpc>
                    <a:spcPct val="130000"/>
                  </a:lnSpc>
                </a:pPr>
                <a:endParaRPr lang="zh-CN" altLang="en-US" sz="135">
                  <a:solidFill>
                    <a:srgbClr val="000000"/>
                  </a:solidFill>
                  <a:latin typeface="微软雅黑" panose="020B0503020204020204" pitchFamily="34" charset="-122"/>
                </a:endParaRPr>
              </a:p>
            </p:txBody>
          </p:sp>
          <p:sp>
            <p:nvSpPr>
              <p:cNvPr id="146472" name="Oval 162"/>
              <p:cNvSpPr>
                <a:spLocks noChangeArrowheads="1"/>
              </p:cNvSpPr>
              <p:nvPr/>
            </p:nvSpPr>
            <p:spPr bwMode="auto">
              <a:xfrm>
                <a:off x="6176" y="2952"/>
                <a:ext cx="696" cy="696"/>
              </a:xfrm>
              <a:prstGeom prst="ellipse">
                <a:avLst/>
              </a:prstGeom>
              <a:gradFill rotWithShape="1">
                <a:gsLst>
                  <a:gs pos="0">
                    <a:srgbClr val="CC99FF"/>
                  </a:gs>
                  <a:gs pos="50000">
                    <a:srgbClr val="6600CC"/>
                  </a:gs>
                  <a:gs pos="100000">
                    <a:srgbClr val="CC99FF"/>
                  </a:gs>
                </a:gsLst>
                <a:lin ang="5400000" scaled="1"/>
              </a:gradFill>
              <a:ln w="9525">
                <a:noFill/>
                <a:round/>
              </a:ln>
            </p:spPr>
            <p:txBody>
              <a:bodyPr wrap="none" anchor="ctr"/>
              <a:lstStyle/>
              <a:p>
                <a:pPr eaLnBrk="0" hangingPunct="0">
                  <a:lnSpc>
                    <a:spcPct val="130000"/>
                  </a:lnSpc>
                </a:pPr>
                <a:endParaRPr lang="zh-CN" altLang="en-US" sz="135"/>
              </a:p>
            </p:txBody>
          </p:sp>
        </p:grpSp>
        <p:sp>
          <p:nvSpPr>
            <p:cNvPr id="146469" name="Text Box 52"/>
            <p:cNvSpPr txBox="1">
              <a:spLocks noChangeArrowheads="1"/>
            </p:cNvSpPr>
            <p:nvPr/>
          </p:nvSpPr>
          <p:spPr bwMode="white">
            <a:xfrm>
              <a:off x="5951" y="2826"/>
              <a:ext cx="638" cy="92"/>
            </a:xfrm>
            <a:prstGeom prst="rect">
              <a:avLst/>
            </a:prstGeom>
            <a:noFill/>
            <a:ln w="9525">
              <a:noFill/>
              <a:miter lim="800000"/>
            </a:ln>
          </p:spPr>
          <p:txBody>
            <a:bodyPr>
              <a:spAutoFit/>
            </a:bodyPr>
            <a:lstStyle/>
            <a:p>
              <a:pPr algn="ctr">
                <a:lnSpc>
                  <a:spcPct val="130000"/>
                </a:lnSpc>
              </a:pPr>
              <a:r>
                <a:rPr lang="zh-CN" altLang="en-US" sz="135" b="1">
                  <a:solidFill>
                    <a:srgbClr val="F8F8F8"/>
                  </a:solidFill>
                  <a:latin typeface="微软雅黑" panose="020B0503020204020204" pitchFamily="34" charset="-122"/>
                  <a:cs typeface="Arial" panose="020B0604020202020204" pitchFamily="34" charset="0"/>
                </a:rPr>
                <a:t>雨水</a:t>
              </a:r>
              <a:endParaRPr lang="zh-CN" altLang="en-US" sz="135" b="1">
                <a:solidFill>
                  <a:srgbClr val="F8F8F8"/>
                </a:solidFill>
                <a:latin typeface="微软雅黑" panose="020B0503020204020204" pitchFamily="34" charset="-122"/>
                <a:cs typeface="Arial" panose="020B0604020202020204" pitchFamily="34" charset="0"/>
              </a:endParaRPr>
            </a:p>
            <a:p>
              <a:pPr algn="ctr">
                <a:lnSpc>
                  <a:spcPct val="130000"/>
                </a:lnSpc>
              </a:pPr>
              <a:r>
                <a:rPr lang="zh-CN" altLang="en-US" sz="135" b="1">
                  <a:solidFill>
                    <a:srgbClr val="F8F8F8"/>
                  </a:solidFill>
                  <a:latin typeface="微软雅黑" panose="020B0503020204020204" pitchFamily="34" charset="-122"/>
                  <a:cs typeface="Arial" panose="020B0604020202020204" pitchFamily="34" charset="0"/>
                </a:rPr>
                <a:t>收集</a:t>
              </a:r>
              <a:endParaRPr lang="en-US" altLang="zh-CN" sz="135" b="1">
                <a:solidFill>
                  <a:srgbClr val="F8F8F8"/>
                </a:solidFill>
                <a:latin typeface="微软雅黑" panose="020B0503020204020204" pitchFamily="34" charset="-122"/>
                <a:cs typeface="Arial" panose="020B0604020202020204" pitchFamily="34" charset="0"/>
              </a:endParaRPr>
            </a:p>
          </p:txBody>
        </p:sp>
      </p:grpSp>
      <p:grpSp>
        <p:nvGrpSpPr>
          <p:cNvPr id="146449" name="Group 106"/>
          <p:cNvGrpSpPr/>
          <p:nvPr/>
        </p:nvGrpSpPr>
        <p:grpSpPr bwMode="auto">
          <a:xfrm>
            <a:off x="7504431" y="1926591"/>
            <a:ext cx="1154113" cy="1131888"/>
            <a:chOff x="568" y="2264"/>
            <a:chExt cx="727" cy="713"/>
          </a:xfrm>
        </p:grpSpPr>
        <p:grpSp>
          <p:nvGrpSpPr>
            <p:cNvPr id="146462" name="Group 23"/>
            <p:cNvGrpSpPr/>
            <p:nvPr/>
          </p:nvGrpSpPr>
          <p:grpSpPr bwMode="auto">
            <a:xfrm>
              <a:off x="568" y="2264"/>
              <a:ext cx="727" cy="713"/>
              <a:chOff x="596" y="1096"/>
              <a:chExt cx="1053" cy="1031"/>
            </a:xfrm>
          </p:grpSpPr>
          <p:pic>
            <p:nvPicPr>
              <p:cNvPr id="146464" name="Picture 24" descr="circuler_1"/>
              <p:cNvPicPr>
                <a:picLocks noChangeAspect="1" noChangeArrowheads="1"/>
              </p:cNvPicPr>
              <p:nvPr/>
            </p:nvPicPr>
            <p:blipFill>
              <a:blip r:embed="rId3" cstate="print"/>
              <a:srcRect/>
              <a:stretch>
                <a:fillRect/>
              </a:stretch>
            </p:blipFill>
            <p:spPr bwMode="gray">
              <a:xfrm>
                <a:off x="607" y="1096"/>
                <a:ext cx="1042" cy="1016"/>
              </a:xfrm>
              <a:prstGeom prst="rect">
                <a:avLst/>
              </a:prstGeom>
              <a:noFill/>
              <a:ln w="9525">
                <a:noFill/>
                <a:miter lim="800000"/>
                <a:headEnd/>
                <a:tailEnd/>
              </a:ln>
            </p:spPr>
          </p:pic>
          <p:sp>
            <p:nvSpPr>
              <p:cNvPr id="217" name="Oval 25"/>
              <p:cNvSpPr>
                <a:spLocks noChangeArrowheads="1"/>
              </p:cNvSpPr>
              <p:nvPr/>
            </p:nvSpPr>
            <p:spPr bwMode="gray">
              <a:xfrm>
                <a:off x="596" y="1108"/>
                <a:ext cx="1035" cy="1019"/>
              </a:xfrm>
              <a:prstGeom prst="ellipse">
                <a:avLst/>
              </a:prstGeom>
              <a:gradFill rotWithShape="1">
                <a:gsLst>
                  <a:gs pos="0">
                    <a:srgbClr val="99CC00">
                      <a:alpha val="55000"/>
                    </a:srgbClr>
                  </a:gs>
                  <a:gs pos="50000">
                    <a:srgbClr val="99CC00">
                      <a:gamma/>
                      <a:shade val="46275"/>
                      <a:invGamma/>
                      <a:alpha val="89999"/>
                    </a:srgbClr>
                  </a:gs>
                  <a:gs pos="100000">
                    <a:srgbClr val="99CC00">
                      <a:alpha val="55000"/>
                    </a:srgbClr>
                  </a:gs>
                </a:gsLst>
                <a:lin ang="5400000" scaled="1"/>
              </a:gradFill>
              <a:ln w="9525" algn="ctr">
                <a:noFill/>
                <a:round/>
              </a:ln>
              <a:effectLst/>
            </p:spPr>
            <p:txBody>
              <a:bodyPr wrap="none" anchor="ctr"/>
              <a:lstStyle/>
              <a:p>
                <a:pPr fontAlgn="auto">
                  <a:lnSpc>
                    <a:spcPct val="130000"/>
                  </a:lnSpc>
                  <a:spcBef>
                    <a:spcPts val="0"/>
                  </a:spcBef>
                  <a:spcAft>
                    <a:spcPts val="0"/>
                  </a:spcAft>
                  <a:defRPr/>
                </a:pPr>
                <a:endParaRPr lang="zh-CN" altLang="en-US" sz="135" kern="0">
                  <a:solidFill>
                    <a:sysClr val="windowText" lastClr="000000"/>
                  </a:solidFill>
                  <a:latin typeface="微软雅黑" panose="020B0503020204020204" pitchFamily="34" charset="-122"/>
                </a:endParaRPr>
              </a:p>
            </p:txBody>
          </p:sp>
        </p:grpSp>
        <p:sp>
          <p:nvSpPr>
            <p:cNvPr id="146463" name="Text Box 32"/>
            <p:cNvSpPr txBox="1">
              <a:spLocks noChangeArrowheads="1"/>
            </p:cNvSpPr>
            <p:nvPr/>
          </p:nvSpPr>
          <p:spPr bwMode="white">
            <a:xfrm>
              <a:off x="606" y="2370"/>
              <a:ext cx="638" cy="110"/>
            </a:xfrm>
            <a:prstGeom prst="rect">
              <a:avLst/>
            </a:prstGeom>
            <a:noFill/>
            <a:ln w="9525">
              <a:noFill/>
              <a:miter lim="800000"/>
            </a:ln>
          </p:spPr>
          <p:txBody>
            <a:bodyPr>
              <a:spAutoFit/>
            </a:bodyPr>
            <a:lstStyle/>
            <a:p>
              <a:pPr algn="ctr">
                <a:lnSpc>
                  <a:spcPct val="130000"/>
                </a:lnSpc>
              </a:pPr>
              <a:r>
                <a:rPr lang="zh-CN" altLang="en-US" sz="135" b="1">
                  <a:solidFill>
                    <a:srgbClr val="F8F8F8"/>
                  </a:solidFill>
                  <a:latin typeface="微软雅黑" panose="020B0503020204020204" pitchFamily="34" charset="-122"/>
                  <a:cs typeface="Arial" panose="020B0604020202020204" pitchFamily="34" charset="0"/>
                </a:rPr>
                <a:t>数据</a:t>
              </a:r>
              <a:endParaRPr lang="zh-CN" altLang="en-US" sz="135" b="1">
                <a:solidFill>
                  <a:srgbClr val="F8F8F8"/>
                </a:solidFill>
                <a:latin typeface="微软雅黑" panose="020B0503020204020204" pitchFamily="34" charset="-122"/>
                <a:cs typeface="Arial" panose="020B0604020202020204" pitchFamily="34" charset="0"/>
              </a:endParaRPr>
            </a:p>
            <a:p>
              <a:pPr algn="ctr">
                <a:lnSpc>
                  <a:spcPct val="130000"/>
                </a:lnSpc>
              </a:pPr>
              <a:r>
                <a:rPr lang="zh-CN" altLang="en-US" sz="135" b="1">
                  <a:solidFill>
                    <a:srgbClr val="F8F8F8"/>
                  </a:solidFill>
                  <a:latin typeface="微软雅黑" panose="020B0503020204020204" pitchFamily="34" charset="-122"/>
                  <a:cs typeface="Arial" panose="020B0604020202020204" pitchFamily="34" charset="0"/>
                </a:rPr>
                <a:t>分析</a:t>
              </a:r>
              <a:endParaRPr lang="en-US" altLang="zh-CN" sz="135" b="1">
                <a:solidFill>
                  <a:srgbClr val="F8F8F8"/>
                </a:solidFill>
                <a:latin typeface="微软雅黑" panose="020B0503020204020204" pitchFamily="34" charset="-122"/>
                <a:cs typeface="Arial" panose="020B0604020202020204" pitchFamily="34" charset="0"/>
              </a:endParaRPr>
            </a:p>
            <a:p>
              <a:pPr algn="ctr">
                <a:lnSpc>
                  <a:spcPct val="130000"/>
                </a:lnSpc>
              </a:pPr>
              <a:endParaRPr lang="en-US" altLang="zh-CN" sz="135" b="1">
                <a:solidFill>
                  <a:srgbClr val="F8F8F8"/>
                </a:solidFill>
                <a:latin typeface="微软雅黑" panose="020B0503020204020204" pitchFamily="34" charset="-122"/>
                <a:cs typeface="Arial" panose="020B0604020202020204" pitchFamily="34" charset="0"/>
              </a:endParaRPr>
            </a:p>
          </p:txBody>
        </p:sp>
      </p:grpSp>
      <p:grpSp>
        <p:nvGrpSpPr>
          <p:cNvPr id="146450" name="Group 210"/>
          <p:cNvGrpSpPr/>
          <p:nvPr/>
        </p:nvGrpSpPr>
        <p:grpSpPr bwMode="auto">
          <a:xfrm>
            <a:off x="5940108" y="3583940"/>
            <a:ext cx="1143000" cy="1123951"/>
            <a:chOff x="5654" y="2356"/>
            <a:chExt cx="720" cy="708"/>
          </a:xfrm>
        </p:grpSpPr>
        <p:grpSp>
          <p:nvGrpSpPr>
            <p:cNvPr id="146457" name="Group 212"/>
            <p:cNvGrpSpPr/>
            <p:nvPr/>
          </p:nvGrpSpPr>
          <p:grpSpPr bwMode="auto">
            <a:xfrm>
              <a:off x="5654" y="2356"/>
              <a:ext cx="720" cy="708"/>
              <a:chOff x="5902" y="2572"/>
              <a:chExt cx="720" cy="708"/>
            </a:xfrm>
          </p:grpSpPr>
          <p:pic>
            <p:nvPicPr>
              <p:cNvPr id="146459" name="Picture 49" descr="circuler_1"/>
              <p:cNvPicPr>
                <a:picLocks noChangeAspect="1" noChangeArrowheads="1"/>
              </p:cNvPicPr>
              <p:nvPr/>
            </p:nvPicPr>
            <p:blipFill>
              <a:blip r:embed="rId3" cstate="print"/>
              <a:srcRect/>
              <a:stretch>
                <a:fillRect/>
              </a:stretch>
            </p:blipFill>
            <p:spPr bwMode="gray">
              <a:xfrm>
                <a:off x="5902" y="2572"/>
                <a:ext cx="720" cy="702"/>
              </a:xfrm>
              <a:prstGeom prst="rect">
                <a:avLst/>
              </a:prstGeom>
              <a:noFill/>
              <a:ln w="9525">
                <a:noFill/>
                <a:miter lim="800000"/>
                <a:headEnd/>
                <a:tailEnd/>
              </a:ln>
            </p:spPr>
          </p:pic>
          <p:sp>
            <p:nvSpPr>
              <p:cNvPr id="146460" name="Text Box 214"/>
              <p:cNvSpPr txBox="1">
                <a:spLocks noChangeArrowheads="1"/>
              </p:cNvSpPr>
              <p:nvPr/>
            </p:nvSpPr>
            <p:spPr bwMode="auto">
              <a:xfrm>
                <a:off x="6015" y="2691"/>
                <a:ext cx="506" cy="498"/>
              </a:xfrm>
              <a:prstGeom prst="rect">
                <a:avLst/>
              </a:prstGeom>
              <a:noFill/>
              <a:ln w="9525">
                <a:noFill/>
                <a:miter lim="800000"/>
              </a:ln>
            </p:spPr>
            <p:txBody>
              <a:bodyPr wrap="none" anchor="ctr"/>
              <a:lstStyle/>
              <a:p>
                <a:pPr>
                  <a:lnSpc>
                    <a:spcPct val="130000"/>
                  </a:lnSpc>
                </a:pPr>
                <a:endParaRPr lang="zh-CN" altLang="en-US" sz="135">
                  <a:solidFill>
                    <a:srgbClr val="000000"/>
                  </a:solidFill>
                  <a:latin typeface="微软雅黑" panose="020B0503020204020204" pitchFamily="34" charset="-122"/>
                </a:endParaRPr>
              </a:p>
            </p:txBody>
          </p:sp>
          <p:sp>
            <p:nvSpPr>
              <p:cNvPr id="146461" name="Oval 216"/>
              <p:cNvSpPr>
                <a:spLocks noChangeArrowheads="1"/>
              </p:cNvSpPr>
              <p:nvPr/>
            </p:nvSpPr>
            <p:spPr bwMode="auto">
              <a:xfrm>
                <a:off x="5912" y="2584"/>
                <a:ext cx="696" cy="696"/>
              </a:xfrm>
              <a:prstGeom prst="ellipse">
                <a:avLst/>
              </a:prstGeom>
              <a:gradFill rotWithShape="1">
                <a:gsLst>
                  <a:gs pos="0">
                    <a:srgbClr val="3399FF"/>
                  </a:gs>
                  <a:gs pos="50000">
                    <a:srgbClr val="0000FF"/>
                  </a:gs>
                  <a:gs pos="100000">
                    <a:srgbClr val="3399FF"/>
                  </a:gs>
                </a:gsLst>
                <a:lin ang="5400000" scaled="1"/>
              </a:gradFill>
              <a:ln w="9525">
                <a:noFill/>
                <a:round/>
              </a:ln>
            </p:spPr>
            <p:txBody>
              <a:bodyPr wrap="none" anchor="ctr"/>
              <a:lstStyle/>
              <a:p>
                <a:pPr eaLnBrk="0" hangingPunct="0">
                  <a:lnSpc>
                    <a:spcPct val="130000"/>
                  </a:lnSpc>
                </a:pPr>
                <a:endParaRPr lang="zh-CN" altLang="en-US" sz="135"/>
              </a:p>
            </p:txBody>
          </p:sp>
        </p:grpSp>
        <p:sp>
          <p:nvSpPr>
            <p:cNvPr id="146458" name="Text Box 52"/>
            <p:cNvSpPr txBox="1">
              <a:spLocks noChangeArrowheads="1"/>
            </p:cNvSpPr>
            <p:nvPr/>
          </p:nvSpPr>
          <p:spPr bwMode="white">
            <a:xfrm>
              <a:off x="5690" y="2564"/>
              <a:ext cx="638" cy="75"/>
            </a:xfrm>
            <a:prstGeom prst="rect">
              <a:avLst/>
            </a:prstGeom>
            <a:noFill/>
            <a:ln w="9525">
              <a:noFill/>
              <a:miter lim="800000"/>
            </a:ln>
          </p:spPr>
          <p:txBody>
            <a:bodyPr>
              <a:spAutoFit/>
            </a:bodyPr>
            <a:lstStyle/>
            <a:p>
              <a:pPr algn="ctr">
                <a:lnSpc>
                  <a:spcPct val="130000"/>
                </a:lnSpc>
              </a:pPr>
              <a:r>
                <a:rPr lang="zh-CN" altLang="en-US" sz="135" b="1">
                  <a:solidFill>
                    <a:srgbClr val="F8F8F8"/>
                  </a:solidFill>
                  <a:latin typeface="微软雅黑" panose="020B0503020204020204" pitchFamily="34" charset="-122"/>
                  <a:cs typeface="Arial" panose="020B0604020202020204" pitchFamily="34" charset="0"/>
                </a:rPr>
                <a:t>标准化</a:t>
              </a:r>
              <a:endParaRPr lang="en-US" altLang="zh-CN" sz="135" b="1">
                <a:solidFill>
                  <a:srgbClr val="F8F8F8"/>
                </a:solidFill>
                <a:latin typeface="微软雅黑" panose="020B0503020204020204" pitchFamily="34" charset="-122"/>
                <a:cs typeface="Arial" panose="020B0604020202020204" pitchFamily="34" charset="0"/>
              </a:endParaRPr>
            </a:p>
          </p:txBody>
        </p:sp>
      </p:grpSp>
      <p:sp>
        <p:nvSpPr>
          <p:cNvPr id="7" name="文本框 6"/>
          <p:cNvSpPr txBox="1"/>
          <p:nvPr/>
        </p:nvSpPr>
        <p:spPr>
          <a:xfrm>
            <a:off x="2202180" y="3531871"/>
            <a:ext cx="1040131" cy="1091565"/>
          </a:xfrm>
          <a:prstGeom prst="rect">
            <a:avLst/>
          </a:prstGeom>
          <a:noFill/>
        </p:spPr>
        <p:txBody>
          <a:bodyPr wrap="square" rtlCol="0">
            <a:spAutoFit/>
          </a:bodyPr>
          <a:lstStyle/>
          <a:p>
            <a:pPr algn="ctr">
              <a:lnSpc>
                <a:spcPct val="130000"/>
              </a:lnSpc>
              <a:defRPr/>
            </a:pPr>
            <a:r>
              <a:rPr lang="zh-CN" altLang="en-US" sz="5000" b="1" dirty="0">
                <a:solidFill>
                  <a:schemeClr val="bg1"/>
                </a:solidFill>
                <a:effectLst>
                  <a:outerShdw blurRad="38100" dist="38100" dir="2700000" algn="tl">
                    <a:srgbClr val="C0C0C0"/>
                  </a:outerShdw>
                </a:effectLst>
                <a:latin typeface="微软雅黑" panose="020B0503020204020204" pitchFamily="34" charset="-122"/>
                <a:cs typeface="Arial" panose="020B0604020202020204" pitchFamily="34" charset="0"/>
                <a:sym typeface="+mn-ea"/>
              </a:rPr>
              <a:t>管</a:t>
            </a:r>
            <a:endParaRPr lang="zh-CN" altLang="en-US" sz="5000" b="1" dirty="0">
              <a:solidFill>
                <a:schemeClr val="bg1"/>
              </a:solidFill>
              <a:effectLst>
                <a:outerShdw blurRad="38100" dist="38100" dir="2700000" algn="tl">
                  <a:srgbClr val="C0C0C0"/>
                </a:outerShdw>
              </a:effectLst>
              <a:latin typeface="微软雅黑" panose="020B0503020204020204" pitchFamily="34" charset="-122"/>
              <a:cs typeface="Arial" panose="020B0604020202020204" pitchFamily="34" charset="0"/>
              <a:sym typeface="+mn-ea"/>
            </a:endParaRPr>
          </a:p>
        </p:txBody>
      </p:sp>
      <p:sp>
        <p:nvSpPr>
          <p:cNvPr id="252" name=" 252"/>
          <p:cNvSpPr/>
          <p:nvPr/>
        </p:nvSpPr>
        <p:spPr>
          <a:xfrm>
            <a:off x="5276851" y="2094865"/>
            <a:ext cx="699771" cy="648971"/>
          </a:xfrm>
          <a:prstGeom prst="mathPlus">
            <a:avLst>
              <a:gd name="adj1" fmla="val 9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
              <a:solidFill>
                <a:srgbClr val="FFFFFF"/>
              </a:solidFill>
            </a:endParaRPr>
          </a:p>
        </p:txBody>
      </p:sp>
      <p:sp>
        <p:nvSpPr>
          <p:cNvPr id="9" name=" 252"/>
          <p:cNvSpPr/>
          <p:nvPr/>
        </p:nvSpPr>
        <p:spPr>
          <a:xfrm>
            <a:off x="6910071" y="2094865"/>
            <a:ext cx="699771" cy="648971"/>
          </a:xfrm>
          <a:prstGeom prst="mathPlus">
            <a:avLst>
              <a:gd name="adj1" fmla="val 9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
              <a:solidFill>
                <a:srgbClr val="FFFFFF"/>
              </a:solidFill>
            </a:endParaRPr>
          </a:p>
        </p:txBody>
      </p:sp>
      <p:sp>
        <p:nvSpPr>
          <p:cNvPr id="10" name=" 252"/>
          <p:cNvSpPr/>
          <p:nvPr/>
        </p:nvSpPr>
        <p:spPr>
          <a:xfrm>
            <a:off x="5318125" y="3773805"/>
            <a:ext cx="699771" cy="648971"/>
          </a:xfrm>
          <a:prstGeom prst="mathPlus">
            <a:avLst>
              <a:gd name="adj1" fmla="val 9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
              <a:solidFill>
                <a:srgbClr val="FFFFFF"/>
              </a:solidFill>
            </a:endParaRPr>
          </a:p>
        </p:txBody>
      </p:sp>
      <p:sp>
        <p:nvSpPr>
          <p:cNvPr id="11" name=" 252"/>
          <p:cNvSpPr/>
          <p:nvPr/>
        </p:nvSpPr>
        <p:spPr>
          <a:xfrm>
            <a:off x="5361940" y="5662295"/>
            <a:ext cx="699771" cy="648971"/>
          </a:xfrm>
          <a:prstGeom prst="mathPlus">
            <a:avLst>
              <a:gd name="adj1" fmla="val 9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
              <a:solidFill>
                <a:srgbClr val="FFFFFF"/>
              </a:solidFill>
            </a:endParaRPr>
          </a:p>
        </p:txBody>
      </p:sp>
      <p:grpSp>
        <p:nvGrpSpPr>
          <p:cNvPr id="12" name="Group 165"/>
          <p:cNvGrpSpPr/>
          <p:nvPr/>
        </p:nvGrpSpPr>
        <p:grpSpPr bwMode="auto">
          <a:xfrm>
            <a:off x="5961380" y="5445125"/>
            <a:ext cx="1181100" cy="1120775"/>
            <a:chOff x="5928" y="2736"/>
            <a:chExt cx="702" cy="706"/>
          </a:xfrm>
        </p:grpSpPr>
        <p:grpSp>
          <p:nvGrpSpPr>
            <p:cNvPr id="13" name="Group 167"/>
            <p:cNvGrpSpPr/>
            <p:nvPr/>
          </p:nvGrpSpPr>
          <p:grpSpPr bwMode="auto">
            <a:xfrm>
              <a:off x="5928" y="2736"/>
              <a:ext cx="702" cy="706"/>
              <a:chOff x="6176" y="2952"/>
              <a:chExt cx="702" cy="706"/>
            </a:xfrm>
          </p:grpSpPr>
          <p:pic>
            <p:nvPicPr>
              <p:cNvPr id="14" name="Picture 49" descr="circuler_1"/>
              <p:cNvPicPr>
                <a:picLocks noChangeAspect="1" noChangeArrowheads="1"/>
              </p:cNvPicPr>
              <p:nvPr/>
            </p:nvPicPr>
            <p:blipFill>
              <a:blip r:embed="rId3" cstate="print"/>
              <a:srcRect/>
              <a:stretch>
                <a:fillRect/>
              </a:stretch>
            </p:blipFill>
            <p:spPr bwMode="gray">
              <a:xfrm>
                <a:off x="6200" y="2956"/>
                <a:ext cx="678" cy="702"/>
              </a:xfrm>
              <a:prstGeom prst="rect">
                <a:avLst/>
              </a:prstGeom>
              <a:noFill/>
              <a:ln w="9525">
                <a:noFill/>
                <a:miter lim="800000"/>
                <a:headEnd/>
                <a:tailEnd/>
              </a:ln>
            </p:spPr>
          </p:pic>
          <p:sp>
            <p:nvSpPr>
              <p:cNvPr id="15" name="Text Box 169"/>
              <p:cNvSpPr txBox="1">
                <a:spLocks noChangeArrowheads="1"/>
              </p:cNvSpPr>
              <p:nvPr/>
            </p:nvSpPr>
            <p:spPr bwMode="auto">
              <a:xfrm>
                <a:off x="6263" y="3019"/>
                <a:ext cx="506" cy="498"/>
              </a:xfrm>
              <a:prstGeom prst="rect">
                <a:avLst/>
              </a:prstGeom>
              <a:noFill/>
              <a:ln w="9525">
                <a:noFill/>
                <a:miter lim="800000"/>
              </a:ln>
            </p:spPr>
            <p:txBody>
              <a:bodyPr wrap="none" anchor="ctr"/>
              <a:lstStyle/>
              <a:p>
                <a:pPr>
                  <a:lnSpc>
                    <a:spcPct val="130000"/>
                  </a:lnSpc>
                </a:pPr>
                <a:endParaRPr lang="zh-CN" altLang="en-US" sz="135">
                  <a:solidFill>
                    <a:srgbClr val="000000"/>
                  </a:solidFill>
                  <a:latin typeface="微软雅黑" panose="020B0503020204020204" pitchFamily="34" charset="-122"/>
                </a:endParaRPr>
              </a:p>
            </p:txBody>
          </p:sp>
          <p:pic>
            <p:nvPicPr>
              <p:cNvPr id="16" name="Picture 51" descr="Picture2"/>
              <p:cNvPicPr>
                <a:picLocks noChangeAspect="1" noChangeArrowheads="1"/>
              </p:cNvPicPr>
              <p:nvPr/>
            </p:nvPicPr>
            <p:blipFill>
              <a:blip r:embed="rId4" cstate="print"/>
              <a:srcRect/>
              <a:stretch>
                <a:fillRect/>
              </a:stretch>
            </p:blipFill>
            <p:spPr bwMode="gray">
              <a:xfrm>
                <a:off x="6230" y="2963"/>
                <a:ext cx="569" cy="249"/>
              </a:xfrm>
              <a:prstGeom prst="rect">
                <a:avLst/>
              </a:prstGeom>
              <a:noFill/>
              <a:ln w="9525">
                <a:noFill/>
                <a:miter lim="800000"/>
                <a:headEnd/>
                <a:tailEnd/>
              </a:ln>
            </p:spPr>
          </p:pic>
          <p:sp>
            <p:nvSpPr>
              <p:cNvPr id="17" name="Oval 171"/>
              <p:cNvSpPr>
                <a:spLocks noChangeArrowheads="1"/>
              </p:cNvSpPr>
              <p:nvPr/>
            </p:nvSpPr>
            <p:spPr bwMode="auto">
              <a:xfrm>
                <a:off x="6176" y="2952"/>
                <a:ext cx="696" cy="696"/>
              </a:xfrm>
              <a:prstGeom prst="ellipse">
                <a:avLst/>
              </a:prstGeom>
              <a:gradFill rotWithShape="1">
                <a:gsLst>
                  <a:gs pos="0">
                    <a:srgbClr val="CC99FF"/>
                  </a:gs>
                  <a:gs pos="50000">
                    <a:srgbClr val="6600CC"/>
                  </a:gs>
                  <a:gs pos="100000">
                    <a:srgbClr val="CC99FF"/>
                  </a:gs>
                </a:gsLst>
                <a:lin ang="5400000" scaled="1"/>
              </a:gradFill>
              <a:ln w="9525">
                <a:noFill/>
                <a:round/>
              </a:ln>
            </p:spPr>
            <p:txBody>
              <a:bodyPr wrap="none" anchor="ctr"/>
              <a:lstStyle/>
              <a:p>
                <a:pPr eaLnBrk="0" hangingPunct="0">
                  <a:lnSpc>
                    <a:spcPct val="130000"/>
                  </a:lnSpc>
                </a:pPr>
                <a:endParaRPr lang="zh-CN" altLang="en-US" sz="135"/>
              </a:p>
            </p:txBody>
          </p:sp>
        </p:grpSp>
        <p:sp>
          <p:nvSpPr>
            <p:cNvPr id="18" name="Text Box 52"/>
            <p:cNvSpPr txBox="1">
              <a:spLocks noChangeArrowheads="1"/>
            </p:cNvSpPr>
            <p:nvPr/>
          </p:nvSpPr>
          <p:spPr bwMode="white">
            <a:xfrm>
              <a:off x="5950" y="2807"/>
              <a:ext cx="638" cy="92"/>
            </a:xfrm>
            <a:prstGeom prst="rect">
              <a:avLst/>
            </a:prstGeom>
            <a:noFill/>
            <a:ln w="9525">
              <a:noFill/>
              <a:miter lim="800000"/>
            </a:ln>
          </p:spPr>
          <p:txBody>
            <a:bodyPr>
              <a:spAutoFit/>
            </a:bodyPr>
            <a:lstStyle/>
            <a:p>
              <a:pPr algn="ctr">
                <a:lnSpc>
                  <a:spcPct val="130000"/>
                </a:lnSpc>
              </a:pPr>
              <a:r>
                <a:rPr lang="zh-CN" altLang="en-US" sz="135" b="1">
                  <a:solidFill>
                    <a:srgbClr val="F8F8F8"/>
                  </a:solidFill>
                  <a:cs typeface="Arial" panose="020B0604020202020204" pitchFamily="34" charset="0"/>
                </a:rPr>
                <a:t>中水</a:t>
              </a:r>
              <a:endParaRPr lang="zh-CN" altLang="en-US" sz="135" b="1">
                <a:solidFill>
                  <a:srgbClr val="F8F8F8"/>
                </a:solidFill>
                <a:cs typeface="Arial" panose="020B0604020202020204" pitchFamily="34" charset="0"/>
              </a:endParaRPr>
            </a:p>
            <a:p>
              <a:pPr algn="ctr">
                <a:lnSpc>
                  <a:spcPct val="130000"/>
                </a:lnSpc>
              </a:pPr>
              <a:r>
                <a:rPr lang="zh-CN" altLang="en-US" sz="135" b="1">
                  <a:solidFill>
                    <a:srgbClr val="F8F8F8"/>
                  </a:solidFill>
                  <a:cs typeface="Arial" panose="020B0604020202020204" pitchFamily="34" charset="0"/>
                </a:rPr>
                <a:t>回用</a:t>
              </a:r>
              <a:endParaRPr lang="zh-CN" altLang="en-US" sz="135" b="1">
                <a:solidFill>
                  <a:srgbClr val="F8F8F8"/>
                </a:solidFill>
                <a:cs typeface="Arial" panose="020B0604020202020204" pitchFamily="34" charset="0"/>
              </a:endParaRPr>
            </a:p>
          </p:txBody>
        </p:sp>
      </p:grpSp>
      <p:sp>
        <p:nvSpPr>
          <p:cNvPr id="19" name=" 252"/>
          <p:cNvSpPr/>
          <p:nvPr/>
        </p:nvSpPr>
        <p:spPr>
          <a:xfrm>
            <a:off x="5323840" y="5655311"/>
            <a:ext cx="699771" cy="648971"/>
          </a:xfrm>
          <a:prstGeom prst="mathPlus">
            <a:avLst>
              <a:gd name="adj1" fmla="val 9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
              <a:solidFill>
                <a:srgbClr val="FFFFFF"/>
              </a:solidFill>
            </a:endParaRPr>
          </a:p>
        </p:txBody>
      </p:sp>
      <p:sp>
        <p:nvSpPr>
          <p:cNvPr id="20" name=" 252"/>
          <p:cNvSpPr/>
          <p:nvPr/>
        </p:nvSpPr>
        <p:spPr>
          <a:xfrm>
            <a:off x="6999605" y="5622291"/>
            <a:ext cx="699771" cy="648971"/>
          </a:xfrm>
          <a:prstGeom prst="mathPlus">
            <a:avLst>
              <a:gd name="adj1" fmla="val 9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
              <a:solidFill>
                <a:srgbClr val="FFFFFF"/>
              </a:solidFill>
            </a:endParaRPr>
          </a:p>
        </p:txBody>
      </p:sp>
      <p:sp>
        <p:nvSpPr>
          <p:cNvPr id="21" name="文本框 20"/>
          <p:cNvSpPr txBox="1"/>
          <p:nvPr/>
        </p:nvSpPr>
        <p:spPr>
          <a:xfrm>
            <a:off x="529591" y="2432685"/>
            <a:ext cx="1506220" cy="112395"/>
          </a:xfrm>
          <a:prstGeom prst="rect">
            <a:avLst/>
          </a:prstGeom>
          <a:noFill/>
        </p:spPr>
        <p:txBody>
          <a:bodyPr wrap="square" rtlCol="0">
            <a:spAutoFit/>
          </a:bodyPr>
          <a:lstStyle/>
          <a:p>
            <a:r>
              <a:rPr lang="zh-CN" altLang="en-US" sz="135" b="1"/>
              <a:t>前端可监</a:t>
            </a:r>
            <a:endParaRPr lang="zh-CN" altLang="en-US" sz="135" b="1"/>
          </a:p>
        </p:txBody>
      </p:sp>
      <p:sp>
        <p:nvSpPr>
          <p:cNvPr id="22" name="文本框 21"/>
          <p:cNvSpPr txBox="1"/>
          <p:nvPr/>
        </p:nvSpPr>
        <p:spPr>
          <a:xfrm>
            <a:off x="527051" y="4034155"/>
            <a:ext cx="1215391" cy="112395"/>
          </a:xfrm>
          <a:prstGeom prst="rect">
            <a:avLst/>
          </a:prstGeom>
          <a:noFill/>
        </p:spPr>
        <p:txBody>
          <a:bodyPr wrap="square" rtlCol="0">
            <a:spAutoFit/>
          </a:bodyPr>
          <a:lstStyle/>
          <a:p>
            <a:r>
              <a:rPr lang="zh-CN" altLang="en-US" sz="135" b="1"/>
              <a:t>中端可管</a:t>
            </a:r>
            <a:endParaRPr lang="zh-CN" altLang="en-US" sz="135" b="1"/>
          </a:p>
        </p:txBody>
      </p:sp>
      <p:sp>
        <p:nvSpPr>
          <p:cNvPr id="23" name="文本框 22"/>
          <p:cNvSpPr txBox="1"/>
          <p:nvPr/>
        </p:nvSpPr>
        <p:spPr>
          <a:xfrm>
            <a:off x="553720" y="5608955"/>
            <a:ext cx="1131571" cy="112395"/>
          </a:xfrm>
          <a:prstGeom prst="rect">
            <a:avLst/>
          </a:prstGeom>
          <a:noFill/>
        </p:spPr>
        <p:txBody>
          <a:bodyPr wrap="square" rtlCol="0">
            <a:spAutoFit/>
          </a:bodyPr>
          <a:lstStyle/>
          <a:p>
            <a:r>
              <a:rPr lang="zh-CN" altLang="en-US" sz="135" b="1"/>
              <a:t>末端可控</a:t>
            </a:r>
            <a:endParaRPr lang="zh-CN" altLang="en-US" sz="135" b="1"/>
          </a:p>
        </p:txBody>
      </p:sp>
      <p:cxnSp>
        <p:nvCxnSpPr>
          <p:cNvPr id="27" name="直接箭头连接符 26"/>
          <p:cNvCxnSpPr>
            <a:stCxn id="217" idx="6"/>
          </p:cNvCxnSpPr>
          <p:nvPr/>
        </p:nvCxnSpPr>
        <p:spPr>
          <a:xfrm>
            <a:off x="6479540" y="2731771"/>
            <a:ext cx="1212215" cy="1611631"/>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cxnSp>
        <p:nvCxnSpPr>
          <p:cNvPr id="29" name="直接箭头连接符 28"/>
          <p:cNvCxnSpPr>
            <a:stCxn id="146474" idx="3"/>
          </p:cNvCxnSpPr>
          <p:nvPr/>
        </p:nvCxnSpPr>
        <p:spPr>
          <a:xfrm flipV="1">
            <a:off x="11558905" y="4204759"/>
            <a:ext cx="1168400" cy="1271"/>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cxnSp>
        <p:nvCxnSpPr>
          <p:cNvPr id="31" name="直接箭头连接符 30"/>
          <p:cNvCxnSpPr>
            <a:stCxn id="146472" idx="6"/>
          </p:cNvCxnSpPr>
          <p:nvPr/>
        </p:nvCxnSpPr>
        <p:spPr>
          <a:xfrm flipV="1">
            <a:off x="8714740" y="4210685"/>
            <a:ext cx="1118871" cy="1807845"/>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grpSp>
        <p:nvGrpSpPr>
          <p:cNvPr id="4" name="Group 210"/>
          <p:cNvGrpSpPr/>
          <p:nvPr/>
        </p:nvGrpSpPr>
        <p:grpSpPr bwMode="auto">
          <a:xfrm>
            <a:off x="4329748" y="3602991"/>
            <a:ext cx="1104900" cy="1104900"/>
            <a:chOff x="5672" y="2306"/>
            <a:chExt cx="696" cy="696"/>
          </a:xfrm>
        </p:grpSpPr>
        <p:grpSp>
          <p:nvGrpSpPr>
            <p:cNvPr id="8" name="Group 212"/>
            <p:cNvGrpSpPr/>
            <p:nvPr/>
          </p:nvGrpSpPr>
          <p:grpSpPr bwMode="auto">
            <a:xfrm>
              <a:off x="5672" y="2306"/>
              <a:ext cx="696" cy="696"/>
              <a:chOff x="5920" y="2522"/>
              <a:chExt cx="696" cy="696"/>
            </a:xfrm>
          </p:grpSpPr>
          <p:sp>
            <p:nvSpPr>
              <p:cNvPr id="30" name="Text Box 214"/>
              <p:cNvSpPr txBox="1">
                <a:spLocks noChangeArrowheads="1"/>
              </p:cNvSpPr>
              <p:nvPr/>
            </p:nvSpPr>
            <p:spPr bwMode="auto">
              <a:xfrm>
                <a:off x="6015" y="2691"/>
                <a:ext cx="506" cy="498"/>
              </a:xfrm>
              <a:prstGeom prst="rect">
                <a:avLst/>
              </a:prstGeom>
              <a:noFill/>
              <a:ln w="9525">
                <a:noFill/>
                <a:miter lim="800000"/>
              </a:ln>
            </p:spPr>
            <p:txBody>
              <a:bodyPr wrap="none" anchor="ctr"/>
              <a:lstStyle/>
              <a:p>
                <a:pPr>
                  <a:lnSpc>
                    <a:spcPct val="130000"/>
                  </a:lnSpc>
                </a:pPr>
                <a:endParaRPr lang="zh-CN" altLang="en-US" sz="135">
                  <a:solidFill>
                    <a:srgbClr val="000000"/>
                  </a:solidFill>
                  <a:latin typeface="微软雅黑" panose="020B0503020204020204" pitchFamily="34" charset="-122"/>
                </a:endParaRPr>
              </a:p>
            </p:txBody>
          </p:sp>
          <p:sp>
            <p:nvSpPr>
              <p:cNvPr id="34" name="Oval 216"/>
              <p:cNvSpPr>
                <a:spLocks noChangeArrowheads="1"/>
              </p:cNvSpPr>
              <p:nvPr/>
            </p:nvSpPr>
            <p:spPr bwMode="auto">
              <a:xfrm>
                <a:off x="5920" y="2522"/>
                <a:ext cx="696" cy="696"/>
              </a:xfrm>
              <a:prstGeom prst="ellipse">
                <a:avLst/>
              </a:prstGeom>
              <a:gradFill rotWithShape="1">
                <a:gsLst>
                  <a:gs pos="0">
                    <a:srgbClr val="3399FF"/>
                  </a:gs>
                  <a:gs pos="50000">
                    <a:srgbClr val="0000FF"/>
                  </a:gs>
                  <a:gs pos="100000">
                    <a:srgbClr val="3399FF"/>
                  </a:gs>
                </a:gsLst>
                <a:lin ang="5400000" scaled="1"/>
              </a:gradFill>
              <a:ln w="9525">
                <a:noFill/>
                <a:round/>
              </a:ln>
            </p:spPr>
            <p:txBody>
              <a:bodyPr wrap="none" anchor="ctr"/>
              <a:lstStyle/>
              <a:p>
                <a:pPr eaLnBrk="0" hangingPunct="0">
                  <a:lnSpc>
                    <a:spcPct val="130000"/>
                  </a:lnSpc>
                </a:pPr>
                <a:endParaRPr lang="zh-CN" altLang="en-US" sz="135"/>
              </a:p>
            </p:txBody>
          </p:sp>
        </p:grpSp>
        <p:sp>
          <p:nvSpPr>
            <p:cNvPr id="35" name="Text Box 52"/>
            <p:cNvSpPr txBox="1">
              <a:spLocks noChangeArrowheads="1"/>
            </p:cNvSpPr>
            <p:nvPr/>
          </p:nvSpPr>
          <p:spPr bwMode="white">
            <a:xfrm>
              <a:off x="5709" y="2505"/>
              <a:ext cx="638" cy="75"/>
            </a:xfrm>
            <a:prstGeom prst="rect">
              <a:avLst/>
            </a:prstGeom>
            <a:noFill/>
            <a:ln w="9525">
              <a:noFill/>
              <a:miter lim="800000"/>
            </a:ln>
          </p:spPr>
          <p:txBody>
            <a:bodyPr>
              <a:spAutoFit/>
            </a:bodyPr>
            <a:lstStyle/>
            <a:p>
              <a:pPr algn="ctr">
                <a:lnSpc>
                  <a:spcPct val="130000"/>
                </a:lnSpc>
              </a:pPr>
              <a:r>
                <a:rPr lang="zh-CN" altLang="en-US" sz="135" b="1">
                  <a:solidFill>
                    <a:srgbClr val="F8F8F8"/>
                  </a:solidFill>
                  <a:latin typeface="微软雅黑" panose="020B0503020204020204" pitchFamily="34" charset="-122"/>
                  <a:cs typeface="Arial" panose="020B0604020202020204" pitchFamily="34" charset="0"/>
                </a:rPr>
                <a:t>专业化</a:t>
              </a:r>
              <a:endParaRPr lang="zh-CN" altLang="en-US" sz="135" b="1">
                <a:solidFill>
                  <a:srgbClr val="F8F8F8"/>
                </a:solidFill>
                <a:latin typeface="微软雅黑" panose="020B0503020204020204" pitchFamily="34" charset="-122"/>
                <a:cs typeface="Arial" panose="020B0604020202020204" pitchFamily="34" charset="0"/>
              </a:endParaRPr>
            </a:p>
          </p:txBody>
        </p:sp>
      </p:grpSp>
      <p:sp>
        <p:nvSpPr>
          <p:cNvPr id="36" name=" 252"/>
          <p:cNvSpPr/>
          <p:nvPr/>
        </p:nvSpPr>
        <p:spPr>
          <a:xfrm>
            <a:off x="6959600" y="3851275"/>
            <a:ext cx="699771" cy="648971"/>
          </a:xfrm>
          <a:prstGeom prst="mathPlus">
            <a:avLst>
              <a:gd name="adj1" fmla="val 9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
              <a:solidFill>
                <a:srgbClr val="FFFFFF"/>
              </a:solidFill>
            </a:endParaRPr>
          </a:p>
        </p:txBody>
      </p:sp>
      <p:sp>
        <p:nvSpPr>
          <p:cNvPr id="86" name="圆角矩形 85"/>
          <p:cNvSpPr/>
          <p:nvPr/>
        </p:nvSpPr>
        <p:spPr>
          <a:xfrm>
            <a:off x="10012775" y="2644140"/>
            <a:ext cx="865505" cy="2846071"/>
          </a:xfrm>
          <a:prstGeom prst="roundRect">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Arial" panose="020B0604020202020204" pitchFamily="34" charset="0"/>
              <a:ea typeface="微软雅黑" panose="020B0503020204020204" pitchFamily="34" charset="-122"/>
            </a:endParaRPr>
          </a:p>
        </p:txBody>
      </p:sp>
      <p:sp>
        <p:nvSpPr>
          <p:cNvPr id="87" name="文本框 31"/>
          <p:cNvSpPr txBox="1"/>
          <p:nvPr/>
        </p:nvSpPr>
        <p:spPr>
          <a:xfrm>
            <a:off x="10181051" y="2858771"/>
            <a:ext cx="2360931" cy="2306955"/>
          </a:xfrm>
          <a:prstGeom prst="rect">
            <a:avLst/>
          </a:prstGeom>
          <a:noFill/>
        </p:spPr>
        <p:txBody>
          <a:bodyPr wrap="square" rtlCol="0">
            <a:spAutoFit/>
          </a:bodyPr>
          <a:lstStyle/>
          <a:p>
            <a:r>
              <a:rPr lang="zh-CN" altLang="en-US" sz="2400">
                <a:solidFill>
                  <a:srgbClr val="0000FF"/>
                </a:solidFill>
                <a:uFillTx/>
              </a:rPr>
              <a:t>高</a:t>
            </a:r>
            <a:endParaRPr lang="zh-CN" altLang="en-US" sz="2400">
              <a:solidFill>
                <a:srgbClr val="0000FF"/>
              </a:solidFill>
              <a:uFillTx/>
            </a:endParaRPr>
          </a:p>
          <a:p>
            <a:r>
              <a:rPr lang="zh-CN" altLang="en-US" sz="2400">
                <a:solidFill>
                  <a:srgbClr val="0000FF"/>
                </a:solidFill>
                <a:uFillTx/>
              </a:rPr>
              <a:t>效</a:t>
            </a:r>
            <a:endParaRPr lang="zh-CN" altLang="en-US" sz="2400">
              <a:solidFill>
                <a:srgbClr val="0000FF"/>
              </a:solidFill>
              <a:uFillTx/>
            </a:endParaRPr>
          </a:p>
          <a:p>
            <a:r>
              <a:rPr lang="zh-CN" altLang="en-US" sz="2400">
                <a:solidFill>
                  <a:srgbClr val="0000FF"/>
                </a:solidFill>
                <a:uFillTx/>
              </a:rPr>
              <a:t>节</a:t>
            </a:r>
            <a:endParaRPr lang="zh-CN" altLang="en-US" sz="2400">
              <a:solidFill>
                <a:srgbClr val="0000FF"/>
              </a:solidFill>
              <a:uFillTx/>
            </a:endParaRPr>
          </a:p>
          <a:p>
            <a:r>
              <a:rPr lang="zh-CN" altLang="en-US" sz="2400">
                <a:solidFill>
                  <a:srgbClr val="0000FF"/>
                </a:solidFill>
                <a:uFillTx/>
              </a:rPr>
              <a:t>水</a:t>
            </a:r>
            <a:endParaRPr lang="zh-CN" altLang="en-US" sz="2400">
              <a:solidFill>
                <a:srgbClr val="0000FF"/>
              </a:solidFill>
              <a:uFillTx/>
            </a:endParaRPr>
          </a:p>
          <a:p>
            <a:r>
              <a:rPr lang="zh-CN" altLang="en-US" sz="2400">
                <a:solidFill>
                  <a:srgbClr val="0000FF"/>
                </a:solidFill>
                <a:uFillTx/>
              </a:rPr>
              <a:t>系</a:t>
            </a:r>
            <a:endParaRPr lang="zh-CN" altLang="en-US" sz="2400">
              <a:solidFill>
                <a:srgbClr val="0000FF"/>
              </a:solidFill>
              <a:uFillTx/>
            </a:endParaRPr>
          </a:p>
          <a:p>
            <a:r>
              <a:rPr lang="zh-CN" altLang="en-US" sz="2400">
                <a:solidFill>
                  <a:srgbClr val="0000FF"/>
                </a:solidFill>
                <a:uFillTx/>
              </a:rPr>
              <a:t>统</a:t>
            </a:r>
            <a:endParaRPr lang="zh-CN" altLang="en-US" sz="2400">
              <a:solidFill>
                <a:srgbClr val="0000FF"/>
              </a:solidFill>
              <a:uFillTx/>
            </a:endParaRPr>
          </a:p>
        </p:txBody>
      </p:sp>
      <p:sp>
        <p:nvSpPr>
          <p:cNvPr id="88" name="文本框 87"/>
          <p:cNvSpPr txBox="1"/>
          <p:nvPr/>
        </p:nvSpPr>
        <p:spPr>
          <a:xfrm>
            <a:off x="470535" y="3244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
        <p:nvSpPr>
          <p:cNvPr id="89" name="TextBox 2"/>
          <p:cNvSpPr txBox="1"/>
          <p:nvPr/>
        </p:nvSpPr>
        <p:spPr>
          <a:xfrm>
            <a:off x="641647" y="962443"/>
            <a:ext cx="9514859" cy="1405255"/>
          </a:xfrm>
          <a:prstGeom prst="rect">
            <a:avLst/>
          </a:prstGeom>
          <a:noFill/>
        </p:spPr>
        <p:txBody>
          <a:bodyPr wrap="square" rtlCol="0">
            <a:spAutoFit/>
          </a:bodyPr>
          <a:lstStyle/>
          <a:p>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（六）构建了“监、管、控” 三位一体的节水系统</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a:p>
            <a:endParaRPr lang="zh-CN" altLang="en-US" sz="2800" dirty="0"/>
          </a:p>
          <a:p>
            <a:endParaRPr lang="zh-CN" altLang="en-US" sz="2800" b="1" dirty="0">
              <a:ea typeface="黑体" panose="02010609060101010101" pitchFamily="49" charset="-122"/>
            </a:endParaRPr>
          </a:p>
          <a:p>
            <a:endParaRPr lang="zh-CN" altLang="en-US" sz="135"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4255"/>
            <a:ext cx="12197715" cy="6872605"/>
          </a:xfrm>
          <a:prstGeom prst="rect">
            <a:avLst/>
          </a:prstGeom>
        </p:spPr>
      </p:pic>
      <p:sp>
        <p:nvSpPr>
          <p:cNvPr id="145409" name="矩形 7"/>
          <p:cNvSpPr>
            <a:spLocks noChangeArrowheads="1"/>
          </p:cNvSpPr>
          <p:nvPr/>
        </p:nvSpPr>
        <p:spPr bwMode="auto">
          <a:xfrm>
            <a:off x="641648" y="2162827"/>
            <a:ext cx="5174387" cy="4246245"/>
          </a:xfrm>
          <a:prstGeom prst="rect">
            <a:avLst/>
          </a:prstGeom>
          <a:noFill/>
          <a:ln w="9525">
            <a:noFill/>
            <a:miter lim="800000"/>
          </a:ln>
        </p:spPr>
        <p:txBody>
          <a:bodyPr wrap="square">
            <a:spAutoFit/>
          </a:bodyPr>
          <a:lstStyle/>
          <a:p>
            <a:pPr marL="342900" indent="-342900" eaLnBrk="0" hangingPunct="0">
              <a:lnSpc>
                <a:spcPct val="150000"/>
              </a:lnSpc>
              <a:buFont typeface="Wingdings" panose="05000000000000000000" pitchFamily="2" charset="2"/>
              <a:buChar char="ü"/>
            </a:pPr>
            <a:r>
              <a:rPr lang="zh-CN" altLang="en-US" sz="2000" dirty="0">
                <a:latin typeface="微软雅黑" panose="020B0503020204020204" pitchFamily="34" charset="-122"/>
                <a:sym typeface="+mn-ea"/>
              </a:rPr>
              <a:t>项目实施</a:t>
            </a:r>
            <a:r>
              <a:rPr lang="zh-CN" altLang="en-US" sz="2000" dirty="0">
                <a:solidFill>
                  <a:srgbClr val="FF0000"/>
                </a:solidFill>
                <a:latin typeface="微软雅黑" panose="020B0503020204020204" pitchFamily="34" charset="-122"/>
                <a:sym typeface="+mn-ea"/>
              </a:rPr>
              <a:t>总投资</a:t>
            </a:r>
            <a:r>
              <a:rPr lang="en-US" altLang="zh-CN" sz="2000" dirty="0">
                <a:solidFill>
                  <a:srgbClr val="FF0000"/>
                </a:solidFill>
                <a:latin typeface="微软雅黑" panose="020B0503020204020204" pitchFamily="34" charset="-122"/>
                <a:sym typeface="+mn-ea"/>
              </a:rPr>
              <a:t>1182</a:t>
            </a:r>
            <a:r>
              <a:rPr lang="zh-CN" altLang="zh-CN" sz="2000" dirty="0">
                <a:solidFill>
                  <a:srgbClr val="FF0000"/>
                </a:solidFill>
                <a:latin typeface="微软雅黑" panose="020B0503020204020204" pitchFamily="34" charset="-122"/>
                <a:sym typeface="+mn-ea"/>
              </a:rPr>
              <a:t>万元</a:t>
            </a:r>
            <a:r>
              <a:rPr lang="zh-CN" altLang="zh-CN" sz="2000" dirty="0">
                <a:latin typeface="微软雅黑" panose="020B0503020204020204" pitchFamily="34" charset="-122"/>
                <a:sym typeface="+mn-ea"/>
              </a:rPr>
              <a:t>。</a:t>
            </a:r>
            <a:endParaRPr lang="en-US" altLang="zh-CN" sz="2000" dirty="0">
              <a:latin typeface="微软雅黑" panose="020B0503020204020204" pitchFamily="34" charset="-122"/>
              <a:sym typeface="+mn-ea"/>
            </a:endParaRPr>
          </a:p>
          <a:p>
            <a:pPr marL="342900" indent="-342900" eaLnBrk="0" hangingPunct="0">
              <a:lnSpc>
                <a:spcPct val="150000"/>
              </a:lnSpc>
              <a:buFont typeface="Wingdings" panose="05000000000000000000" pitchFamily="2" charset="2"/>
              <a:buChar char="ü"/>
            </a:pPr>
            <a:r>
              <a:rPr lang="en-US" altLang="zh-CN" sz="2000" dirty="0">
                <a:latin typeface="微软雅黑" panose="020B0503020204020204" pitchFamily="34" charset="-122"/>
                <a:sym typeface="+mn-ea"/>
              </a:rPr>
              <a:t>6</a:t>
            </a:r>
            <a:r>
              <a:rPr lang="zh-CN" altLang="zh-CN" sz="2000" dirty="0">
                <a:latin typeface="微软雅黑" panose="020B0503020204020204" pitchFamily="34" charset="-122"/>
                <a:sym typeface="+mn-ea"/>
              </a:rPr>
              <a:t>年合同期内学校</a:t>
            </a:r>
            <a:r>
              <a:rPr lang="zh-CN" altLang="en-US" sz="2000" dirty="0">
                <a:latin typeface="微软雅黑" panose="020B0503020204020204" pitchFamily="34" charset="-122"/>
                <a:sym typeface="+mn-ea"/>
              </a:rPr>
              <a:t>至少</a:t>
            </a:r>
            <a:r>
              <a:rPr lang="zh-CN" altLang="zh-CN" sz="2000" dirty="0">
                <a:latin typeface="微软雅黑" panose="020B0503020204020204" pitchFamily="34" charset="-122"/>
                <a:sym typeface="+mn-ea"/>
              </a:rPr>
              <a:t>可</a:t>
            </a:r>
            <a:r>
              <a:rPr lang="zh-CN" altLang="zh-CN" sz="2000" dirty="0">
                <a:solidFill>
                  <a:srgbClr val="FF0000"/>
                </a:solidFill>
                <a:latin typeface="微软雅黑" panose="020B0503020204020204" pitchFamily="34" charset="-122"/>
                <a:sym typeface="+mn-ea"/>
              </a:rPr>
              <a:t>节约水费</a:t>
            </a:r>
            <a:r>
              <a:rPr lang="en-US" altLang="zh-CN" sz="2000" dirty="0">
                <a:solidFill>
                  <a:srgbClr val="FF0000"/>
                </a:solidFill>
                <a:latin typeface="微软雅黑" panose="020B0503020204020204" pitchFamily="34" charset="-122"/>
                <a:sym typeface="+mn-ea"/>
              </a:rPr>
              <a:t>4100</a:t>
            </a:r>
            <a:r>
              <a:rPr lang="zh-CN" altLang="en-US" sz="2000" dirty="0">
                <a:solidFill>
                  <a:srgbClr val="FF0000"/>
                </a:solidFill>
                <a:latin typeface="微软雅黑" panose="020B0503020204020204" pitchFamily="34" charset="-122"/>
                <a:sym typeface="+mn-ea"/>
              </a:rPr>
              <a:t>余</a:t>
            </a:r>
            <a:r>
              <a:rPr lang="zh-CN" altLang="zh-CN" sz="2000" dirty="0">
                <a:solidFill>
                  <a:srgbClr val="FF0000"/>
                </a:solidFill>
                <a:latin typeface="微软雅黑" panose="020B0503020204020204" pitchFamily="34" charset="-122"/>
                <a:sym typeface="+mn-ea"/>
              </a:rPr>
              <a:t>万元</a:t>
            </a:r>
            <a:r>
              <a:rPr lang="zh-CN" altLang="zh-CN" sz="2000" dirty="0">
                <a:latin typeface="微软雅黑" panose="020B0503020204020204" pitchFamily="34" charset="-122"/>
                <a:sym typeface="+mn-ea"/>
              </a:rPr>
              <a:t>。</a:t>
            </a:r>
            <a:endParaRPr lang="en-US" altLang="zh-CN" sz="2000" dirty="0">
              <a:latin typeface="微软雅黑" panose="020B0503020204020204" pitchFamily="34" charset="-122"/>
              <a:sym typeface="+mn-ea"/>
            </a:endParaRPr>
          </a:p>
          <a:p>
            <a:pPr marL="342900" indent="-342900" eaLnBrk="0" hangingPunct="0">
              <a:lnSpc>
                <a:spcPct val="150000"/>
              </a:lnSpc>
              <a:buFont typeface="Wingdings" panose="05000000000000000000" pitchFamily="2" charset="2"/>
              <a:buChar char="ü"/>
            </a:pPr>
            <a:r>
              <a:rPr lang="zh-CN" altLang="en-US" sz="2000" dirty="0">
                <a:latin typeface="微软雅黑" panose="020B0503020204020204" pitchFamily="34" charset="-122"/>
                <a:sym typeface="+mn-ea"/>
              </a:rPr>
              <a:t>改造后的设备</a:t>
            </a:r>
            <a:r>
              <a:rPr lang="zh-CN" altLang="zh-CN" sz="2000" dirty="0">
                <a:latin typeface="微软雅黑" panose="020B0503020204020204" pitchFamily="34" charset="-122"/>
                <a:sym typeface="+mn-ea"/>
              </a:rPr>
              <a:t>合同期满后至少还可运行</a:t>
            </a:r>
            <a:r>
              <a:rPr lang="en-US" altLang="zh-CN" sz="2000" dirty="0">
                <a:latin typeface="微软雅黑" panose="020B0503020204020204" pitchFamily="34" charset="-122"/>
                <a:sym typeface="+mn-ea"/>
              </a:rPr>
              <a:t>9</a:t>
            </a:r>
            <a:r>
              <a:rPr lang="zh-CN" altLang="zh-CN" sz="2000" dirty="0">
                <a:latin typeface="微软雅黑" panose="020B0503020204020204" pitchFamily="34" charset="-122"/>
                <a:sym typeface="+mn-ea"/>
              </a:rPr>
              <a:t>年以上，保守估算</a:t>
            </a:r>
            <a:r>
              <a:rPr lang="zh-CN" altLang="zh-CN" sz="2000" dirty="0">
                <a:solidFill>
                  <a:srgbClr val="FF0000"/>
                </a:solidFill>
                <a:latin typeface="微软雅黑" panose="020B0503020204020204" pitchFamily="34" charset="-122"/>
                <a:sym typeface="+mn-ea"/>
              </a:rPr>
              <a:t>可再节约水费</a:t>
            </a:r>
            <a:r>
              <a:rPr lang="en-US" altLang="zh-CN" sz="2000" dirty="0">
                <a:solidFill>
                  <a:srgbClr val="FF0000"/>
                </a:solidFill>
                <a:latin typeface="微软雅黑" panose="020B0503020204020204" pitchFamily="34" charset="-122"/>
                <a:sym typeface="+mn-ea"/>
              </a:rPr>
              <a:t>6700</a:t>
            </a:r>
            <a:r>
              <a:rPr lang="zh-CN" altLang="en-US" sz="2000" dirty="0">
                <a:solidFill>
                  <a:srgbClr val="FF0000"/>
                </a:solidFill>
                <a:latin typeface="微软雅黑" panose="020B0503020204020204" pitchFamily="34" charset="-122"/>
                <a:sym typeface="+mn-ea"/>
              </a:rPr>
              <a:t>余</a:t>
            </a:r>
            <a:r>
              <a:rPr lang="zh-CN" altLang="zh-CN" sz="2000" dirty="0">
                <a:solidFill>
                  <a:srgbClr val="FF0000"/>
                </a:solidFill>
                <a:latin typeface="微软雅黑" panose="020B0503020204020204" pitchFamily="34" charset="-122"/>
                <a:sym typeface="+mn-ea"/>
              </a:rPr>
              <a:t>万元</a:t>
            </a:r>
            <a:r>
              <a:rPr lang="zh-CN" altLang="zh-CN" sz="2000" dirty="0">
                <a:latin typeface="微软雅黑" panose="020B0503020204020204" pitchFamily="34" charset="-122"/>
                <a:sym typeface="+mn-ea"/>
              </a:rPr>
              <a:t>。</a:t>
            </a:r>
            <a:endParaRPr lang="en-US" altLang="zh-CN" sz="2000" dirty="0">
              <a:latin typeface="微软雅黑" panose="020B0503020204020204" pitchFamily="34" charset="-122"/>
              <a:sym typeface="+mn-ea"/>
            </a:endParaRPr>
          </a:p>
          <a:p>
            <a:pPr marL="342900" indent="-342900" eaLnBrk="0" hangingPunct="0">
              <a:lnSpc>
                <a:spcPct val="150000"/>
              </a:lnSpc>
              <a:buFont typeface="Wingdings" panose="05000000000000000000" pitchFamily="2" charset="2"/>
              <a:buChar char="ü"/>
            </a:pPr>
            <a:r>
              <a:rPr lang="zh-CN" altLang="en-US" sz="2000" dirty="0">
                <a:latin typeface="微软雅黑" panose="020B0503020204020204" pitchFamily="34" charset="-122"/>
                <a:sym typeface="+mn-ea"/>
              </a:rPr>
              <a:t>按照邯郸当地</a:t>
            </a:r>
            <a:r>
              <a:rPr lang="zh-CN" altLang="zh-CN" sz="2000" dirty="0">
                <a:latin typeface="微软雅黑" panose="020B0503020204020204" pitchFamily="34" charset="-122"/>
                <a:sym typeface="+mn-ea"/>
              </a:rPr>
              <a:t>污水处理吨水基建费</a:t>
            </a:r>
            <a:r>
              <a:rPr lang="zh-CN" altLang="en-US" sz="2000" dirty="0">
                <a:latin typeface="微软雅黑" panose="020B0503020204020204" pitchFamily="34" charset="-122"/>
                <a:sym typeface="+mn-ea"/>
              </a:rPr>
              <a:t>与</a:t>
            </a:r>
            <a:r>
              <a:rPr lang="zh-CN" altLang="zh-CN" sz="2000" dirty="0">
                <a:latin typeface="微软雅黑" panose="020B0503020204020204" pitchFamily="34" charset="-122"/>
                <a:sym typeface="+mn-ea"/>
              </a:rPr>
              <a:t>单方供水基础设施建设成本</a:t>
            </a:r>
            <a:r>
              <a:rPr lang="zh-CN" altLang="en-US" sz="2000" dirty="0">
                <a:latin typeface="微软雅黑" panose="020B0503020204020204" pitchFamily="34" charset="-122"/>
                <a:sym typeface="+mn-ea"/>
              </a:rPr>
              <a:t>计算</a:t>
            </a:r>
            <a:r>
              <a:rPr lang="zh-CN" altLang="zh-CN" sz="2000" dirty="0">
                <a:latin typeface="微软雅黑" panose="020B0503020204020204" pitchFamily="34" charset="-122"/>
                <a:sym typeface="+mn-ea"/>
              </a:rPr>
              <a:t>，仅</a:t>
            </a:r>
            <a:r>
              <a:rPr lang="zh-CN" altLang="en-US" sz="2000" dirty="0">
                <a:latin typeface="微软雅黑" panose="020B0503020204020204" pitchFamily="34" charset="-122"/>
                <a:sym typeface="+mn-ea"/>
              </a:rPr>
              <a:t>此</a:t>
            </a:r>
            <a:r>
              <a:rPr lang="zh-CN" altLang="zh-CN" sz="2000" dirty="0">
                <a:latin typeface="微软雅黑" panose="020B0503020204020204" pitchFamily="34" charset="-122"/>
                <a:sym typeface="+mn-ea"/>
              </a:rPr>
              <a:t>两项即可</a:t>
            </a:r>
            <a:r>
              <a:rPr lang="zh-CN" altLang="zh-CN" sz="2000" dirty="0">
                <a:solidFill>
                  <a:srgbClr val="FF0000"/>
                </a:solidFill>
                <a:latin typeface="微软雅黑" panose="020B0503020204020204" pitchFamily="34" charset="-122"/>
                <a:sym typeface="+mn-ea"/>
              </a:rPr>
              <a:t>减少社会基础设施投资</a:t>
            </a:r>
            <a:r>
              <a:rPr lang="en-US" altLang="zh-CN" sz="2000" dirty="0">
                <a:solidFill>
                  <a:srgbClr val="FF0000"/>
                </a:solidFill>
                <a:latin typeface="微软雅黑" panose="020B0503020204020204" pitchFamily="34" charset="-122"/>
                <a:sym typeface="+mn-ea"/>
              </a:rPr>
              <a:t>1500</a:t>
            </a:r>
            <a:r>
              <a:rPr lang="zh-CN" altLang="zh-CN" sz="2000" dirty="0">
                <a:solidFill>
                  <a:srgbClr val="FF0000"/>
                </a:solidFill>
                <a:latin typeface="微软雅黑" panose="020B0503020204020204" pitchFamily="34" charset="-122"/>
                <a:sym typeface="+mn-ea"/>
              </a:rPr>
              <a:t>万元</a:t>
            </a:r>
            <a:r>
              <a:rPr lang="zh-CN" altLang="zh-CN" sz="2000" dirty="0">
                <a:latin typeface="微软雅黑" panose="020B0503020204020204" pitchFamily="34" charset="-122"/>
                <a:sym typeface="+mn-ea"/>
              </a:rPr>
              <a:t>。</a:t>
            </a:r>
            <a:endParaRPr lang="zh-CN" altLang="en-US" sz="2000" dirty="0">
              <a:latin typeface="微软雅黑" panose="020B0503020204020204" pitchFamily="34" charset="-122"/>
            </a:endParaRPr>
          </a:p>
        </p:txBody>
      </p:sp>
      <p:sp>
        <p:nvSpPr>
          <p:cNvPr id="3" name="TextBox 2"/>
          <p:cNvSpPr txBox="1"/>
          <p:nvPr/>
        </p:nvSpPr>
        <p:spPr>
          <a:xfrm>
            <a:off x="2470917" y="1547228"/>
            <a:ext cx="2877961" cy="46037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经济效益：</a:t>
            </a:r>
            <a:endParaRPr lang="zh-CN" altLang="en-US" sz="2400" b="1" dirty="0">
              <a:latin typeface="黑体" panose="02010609060101010101" pitchFamily="49" charset="-122"/>
              <a:ea typeface="黑体" panose="02010609060101010101" pitchFamily="49" charset="-122"/>
            </a:endParaRPr>
          </a:p>
        </p:txBody>
      </p:sp>
      <p:sp>
        <p:nvSpPr>
          <p:cNvPr id="9" name="文本框 8"/>
          <p:cNvSpPr txBox="1"/>
          <p:nvPr/>
        </p:nvSpPr>
        <p:spPr>
          <a:xfrm>
            <a:off x="470535" y="3244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
        <p:nvSpPr>
          <p:cNvPr id="11" name="TextBox 2"/>
          <p:cNvSpPr txBox="1"/>
          <p:nvPr/>
        </p:nvSpPr>
        <p:spPr>
          <a:xfrm>
            <a:off x="641648" y="962443"/>
            <a:ext cx="5415955" cy="542925"/>
          </a:xfrm>
          <a:prstGeom prst="rect">
            <a:avLst/>
          </a:prstGeom>
          <a:noFill/>
        </p:spPr>
        <p:txBody>
          <a:bodyPr wrap="square" rtlCol="0">
            <a:spAutoFit/>
          </a:bodyPr>
          <a:lstStyle/>
          <a:p>
            <a:r>
              <a:rPr lang="zh-CN" altLang="en-US" sz="2800" b="1" dirty="0">
                <a:ea typeface="黑体" panose="02010609060101010101" pitchFamily="49" charset="-122"/>
              </a:rPr>
              <a:t>（七）经济效益与社会效益</a:t>
            </a:r>
            <a:endParaRPr lang="zh-CN" altLang="en-US" sz="2800" b="1" dirty="0">
              <a:ea typeface="黑体" panose="02010609060101010101" pitchFamily="49" charset="-122"/>
            </a:endParaRPr>
          </a:p>
          <a:p>
            <a:endParaRPr lang="zh-CN" altLang="en-US" sz="135" dirty="0"/>
          </a:p>
        </p:txBody>
      </p:sp>
      <p:sp>
        <p:nvSpPr>
          <p:cNvPr id="12" name="矩形: 圆角 11"/>
          <p:cNvSpPr/>
          <p:nvPr/>
        </p:nvSpPr>
        <p:spPr bwMode="auto">
          <a:xfrm>
            <a:off x="470535" y="1515339"/>
            <a:ext cx="5476973" cy="5279081"/>
          </a:xfrm>
          <a:prstGeom prst="roundRect">
            <a:avLst/>
          </a:prstGeom>
          <a:noFill/>
          <a:ln w="28575" cap="flat" cmpd="sng" algn="ctr">
            <a:solidFill>
              <a:schemeClr val="tx1"/>
            </a:solidFill>
            <a:prstDash val="lg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微软雅黑" panose="020B0503020204020204" pitchFamily="34" charset="-122"/>
            </a:endParaRPr>
          </a:p>
        </p:txBody>
      </p:sp>
      <p:sp>
        <p:nvSpPr>
          <p:cNvPr id="13" name="TextBox 2"/>
          <p:cNvSpPr txBox="1"/>
          <p:nvPr/>
        </p:nvSpPr>
        <p:spPr>
          <a:xfrm>
            <a:off x="8282103" y="1556859"/>
            <a:ext cx="2877961" cy="46037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社会效益：</a:t>
            </a:r>
            <a:endParaRPr lang="zh-CN" altLang="en-US" sz="2400" b="1" dirty="0">
              <a:latin typeface="黑体" panose="02010609060101010101" pitchFamily="49" charset="-122"/>
              <a:ea typeface="黑体" panose="02010609060101010101" pitchFamily="49" charset="-122"/>
            </a:endParaRPr>
          </a:p>
        </p:txBody>
      </p:sp>
      <p:sp>
        <p:nvSpPr>
          <p:cNvPr id="15" name="矩形 7"/>
          <p:cNvSpPr>
            <a:spLocks noChangeArrowheads="1"/>
          </p:cNvSpPr>
          <p:nvPr/>
        </p:nvSpPr>
        <p:spPr bwMode="auto">
          <a:xfrm>
            <a:off x="6328276" y="2060045"/>
            <a:ext cx="5229105" cy="5169535"/>
          </a:xfrm>
          <a:prstGeom prst="rect">
            <a:avLst/>
          </a:prstGeom>
          <a:noFill/>
          <a:ln w="9525">
            <a:noFill/>
            <a:miter lim="800000"/>
          </a:ln>
        </p:spPr>
        <p:txBody>
          <a:bodyPr wrap="square">
            <a:spAutoFit/>
          </a:bodyPr>
          <a:lstStyle/>
          <a:p>
            <a:pPr marL="342900" indent="-342900" eaLnBrk="0" latinLnBrk="0" hangingPunct="0">
              <a:lnSpc>
                <a:spcPct val="150000"/>
              </a:lnSpc>
              <a:buFont typeface="Wingdings" panose="05000000000000000000" pitchFamily="2" charset="2"/>
              <a:buChar char="ü"/>
            </a:pPr>
            <a:r>
              <a:rPr lang="zh-CN" altLang="zh-CN" sz="2000" dirty="0">
                <a:latin typeface="微软雅黑" panose="020B0503020204020204" pitchFamily="34" charset="-122"/>
                <a:sym typeface="+mn-ea"/>
              </a:rPr>
              <a:t>根据</a:t>
            </a:r>
            <a:r>
              <a:rPr lang="en-US" altLang="zh-CN" sz="2000" dirty="0">
                <a:latin typeface="微软雅黑" panose="020B0503020204020204" pitchFamily="34" charset="-122"/>
                <a:sym typeface="+mn-ea"/>
              </a:rPr>
              <a:t>2014</a:t>
            </a:r>
            <a:r>
              <a:rPr lang="zh-CN" altLang="zh-CN" sz="2000" dirty="0">
                <a:latin typeface="微软雅黑" panose="020B0503020204020204" pitchFamily="34" charset="-122"/>
                <a:sym typeface="+mn-ea"/>
              </a:rPr>
              <a:t>年河北省万元工业增加值耗水</a:t>
            </a:r>
            <a:r>
              <a:rPr lang="en-US" altLang="zh-CN" sz="2000" dirty="0">
                <a:latin typeface="微软雅黑" panose="020B0503020204020204" pitchFamily="34" charset="-122"/>
                <a:sym typeface="+mn-ea"/>
              </a:rPr>
              <a:t>17.5</a:t>
            </a:r>
            <a:r>
              <a:rPr lang="zh-CN" altLang="en-US" sz="2000" dirty="0">
                <a:latin typeface="微软雅黑" panose="020B0503020204020204" pitchFamily="34" charset="-122"/>
                <a:sym typeface="+mn-ea"/>
              </a:rPr>
              <a:t>吨</a:t>
            </a:r>
            <a:r>
              <a:rPr lang="zh-CN" altLang="zh-CN" sz="2000" dirty="0">
                <a:latin typeface="微软雅黑" panose="020B0503020204020204" pitchFamily="34" charset="-122"/>
                <a:sym typeface="+mn-ea"/>
              </a:rPr>
              <a:t>测算，</a:t>
            </a:r>
            <a:r>
              <a:rPr lang="zh-CN" altLang="en-US" sz="2000" dirty="0">
                <a:latin typeface="微软雅黑" panose="020B0503020204020204" pitchFamily="34" charset="-122"/>
                <a:sym typeface="+mn-ea"/>
              </a:rPr>
              <a:t>按照年</a:t>
            </a:r>
            <a:r>
              <a:rPr lang="zh-CN" altLang="zh-CN" sz="2000" dirty="0">
                <a:latin typeface="微软雅黑" panose="020B0503020204020204" pitchFamily="34" charset="-122"/>
                <a:sym typeface="+mn-ea"/>
              </a:rPr>
              <a:t>节省的</a:t>
            </a:r>
            <a:r>
              <a:rPr lang="en-US" altLang="zh-CN" sz="2000" dirty="0">
                <a:latin typeface="微软雅黑" panose="020B0503020204020204" pitchFamily="34" charset="-122"/>
                <a:sym typeface="+mn-ea"/>
              </a:rPr>
              <a:t> 142.9</a:t>
            </a:r>
            <a:r>
              <a:rPr lang="zh-CN" altLang="zh-CN" sz="2000" dirty="0">
                <a:latin typeface="微软雅黑" panose="020B0503020204020204" pitchFamily="34" charset="-122"/>
                <a:sym typeface="+mn-ea"/>
              </a:rPr>
              <a:t>万</a:t>
            </a:r>
            <a:r>
              <a:rPr lang="zh-CN" altLang="en-US" sz="2000" dirty="0">
                <a:latin typeface="微软雅黑" panose="020B0503020204020204" pitchFamily="34" charset="-122"/>
                <a:sym typeface="+mn-ea"/>
              </a:rPr>
              <a:t>吨</a:t>
            </a:r>
            <a:r>
              <a:rPr lang="zh-CN" altLang="zh-CN" sz="2000" dirty="0">
                <a:latin typeface="微软雅黑" panose="020B0503020204020204" pitchFamily="34" charset="-122"/>
                <a:sym typeface="+mn-ea"/>
              </a:rPr>
              <a:t>水可以</a:t>
            </a:r>
            <a:r>
              <a:rPr lang="zh-CN" altLang="zh-CN" sz="2000" dirty="0">
                <a:solidFill>
                  <a:srgbClr val="FF0000"/>
                </a:solidFill>
                <a:latin typeface="微软雅黑" panose="020B0503020204020204" pitchFamily="34" charset="-122"/>
                <a:sym typeface="+mn-ea"/>
              </a:rPr>
              <a:t>支撑</a:t>
            </a:r>
            <a:r>
              <a:rPr lang="en-US" altLang="zh-CN" sz="2000" dirty="0">
                <a:solidFill>
                  <a:srgbClr val="FF0000"/>
                </a:solidFill>
                <a:latin typeface="微软雅黑" panose="020B0503020204020204" pitchFamily="34" charset="-122"/>
                <a:sym typeface="+mn-ea"/>
              </a:rPr>
              <a:t>8.13</a:t>
            </a:r>
            <a:r>
              <a:rPr lang="zh-CN" altLang="zh-CN" sz="2000" dirty="0">
                <a:solidFill>
                  <a:srgbClr val="FF0000"/>
                </a:solidFill>
                <a:latin typeface="微软雅黑" panose="020B0503020204020204" pitchFamily="34" charset="-122"/>
                <a:sym typeface="+mn-ea"/>
              </a:rPr>
              <a:t>亿元的地区工业增加值</a:t>
            </a:r>
            <a:r>
              <a:rPr lang="zh-CN" altLang="zh-CN" sz="2000" dirty="0">
                <a:latin typeface="微软雅黑" panose="020B0503020204020204" pitchFamily="34" charset="-122"/>
                <a:sym typeface="+mn-ea"/>
              </a:rPr>
              <a:t>。按照邯郸市人均家庭生活用水</a:t>
            </a:r>
            <a:r>
              <a:rPr lang="en-US" altLang="zh-CN" sz="2000" dirty="0">
                <a:latin typeface="微软雅黑" panose="020B0503020204020204" pitchFamily="34" charset="-122"/>
                <a:sym typeface="+mn-ea"/>
              </a:rPr>
              <a:t>40</a:t>
            </a:r>
            <a:r>
              <a:rPr lang="zh-CN" altLang="en-US" sz="2000" dirty="0">
                <a:latin typeface="微软雅黑" panose="020B0503020204020204" pitchFamily="34" charset="-122"/>
                <a:sym typeface="+mn-ea"/>
              </a:rPr>
              <a:t>吨</a:t>
            </a:r>
            <a:r>
              <a:rPr lang="en-US" altLang="zh-CN" sz="2000" dirty="0">
                <a:latin typeface="微软雅黑" panose="020B0503020204020204" pitchFamily="34" charset="-122"/>
                <a:sym typeface="+mn-ea"/>
              </a:rPr>
              <a:t>/</a:t>
            </a:r>
            <a:r>
              <a:rPr lang="zh-CN" altLang="zh-CN" sz="2000" dirty="0">
                <a:latin typeface="微软雅黑" panose="020B0503020204020204" pitchFamily="34" charset="-122"/>
                <a:sym typeface="+mn-ea"/>
              </a:rPr>
              <a:t>年计算，可以</a:t>
            </a:r>
            <a:r>
              <a:rPr lang="zh-CN" altLang="zh-CN" sz="2000" dirty="0">
                <a:solidFill>
                  <a:srgbClr val="FF0000"/>
                </a:solidFill>
                <a:latin typeface="微软雅黑" panose="020B0503020204020204" pitchFamily="34" charset="-122"/>
                <a:sym typeface="+mn-ea"/>
              </a:rPr>
              <a:t>解决</a:t>
            </a:r>
            <a:r>
              <a:rPr lang="en-US" altLang="zh-CN" sz="2000" dirty="0">
                <a:solidFill>
                  <a:srgbClr val="FF0000"/>
                </a:solidFill>
                <a:latin typeface="微软雅黑" panose="020B0503020204020204" pitchFamily="34" charset="-122"/>
                <a:sym typeface="+mn-ea"/>
              </a:rPr>
              <a:t>3.6</a:t>
            </a:r>
            <a:r>
              <a:rPr lang="zh-CN" altLang="zh-CN" sz="2000" dirty="0">
                <a:solidFill>
                  <a:srgbClr val="FF0000"/>
                </a:solidFill>
                <a:latin typeface="微软雅黑" panose="020B0503020204020204" pitchFamily="34" charset="-122"/>
                <a:sym typeface="+mn-ea"/>
              </a:rPr>
              <a:t>万人的家庭生活用水</a:t>
            </a:r>
            <a:r>
              <a:rPr lang="zh-CN" altLang="zh-CN" sz="2000" dirty="0">
                <a:latin typeface="微软雅黑" panose="020B0503020204020204" pitchFamily="34" charset="-122"/>
                <a:sym typeface="+mn-ea"/>
              </a:rPr>
              <a:t>。</a:t>
            </a:r>
            <a:r>
              <a:rPr lang="en-US" altLang="zh-CN" sz="2000" dirty="0">
                <a:latin typeface="微软雅黑" panose="020B0503020204020204" pitchFamily="34" charset="-122"/>
                <a:sym typeface="+mn-ea"/>
              </a:rPr>
              <a:t>  </a:t>
            </a:r>
            <a:endParaRPr lang="en-US" altLang="zh-CN" sz="2000" dirty="0">
              <a:latin typeface="微软雅黑" panose="020B0503020204020204" pitchFamily="34" charset="-122"/>
            </a:endParaRPr>
          </a:p>
          <a:p>
            <a:pPr marL="342900" indent="-342900" eaLnBrk="0" latinLnBrk="0" hangingPunct="0">
              <a:lnSpc>
                <a:spcPct val="150000"/>
              </a:lnSpc>
              <a:buFont typeface="Wingdings" panose="05000000000000000000" pitchFamily="2" charset="2"/>
              <a:buChar char="ü"/>
            </a:pPr>
            <a:r>
              <a:rPr lang="zh-CN" altLang="zh-CN" sz="2000" dirty="0">
                <a:sym typeface="+mn-ea"/>
              </a:rPr>
              <a:t>按每使用</a:t>
            </a:r>
            <a:r>
              <a:rPr lang="en-US" altLang="zh-CN" sz="2000" dirty="0">
                <a:sym typeface="+mn-ea"/>
              </a:rPr>
              <a:t>1</a:t>
            </a:r>
            <a:r>
              <a:rPr lang="zh-CN" altLang="zh-CN" sz="2000" dirty="0">
                <a:sym typeface="+mn-ea"/>
              </a:rPr>
              <a:t>吨清水产生</a:t>
            </a:r>
            <a:r>
              <a:rPr lang="en-US" altLang="zh-CN" sz="2000" dirty="0">
                <a:sym typeface="+mn-ea"/>
              </a:rPr>
              <a:t>0.85</a:t>
            </a:r>
            <a:r>
              <a:rPr lang="zh-CN" altLang="zh-CN" sz="2000" dirty="0">
                <a:sym typeface="+mn-ea"/>
              </a:rPr>
              <a:t>吨污水计算，</a:t>
            </a:r>
            <a:r>
              <a:rPr lang="zh-CN" altLang="en-US" sz="2000" dirty="0">
                <a:sym typeface="+mn-ea"/>
              </a:rPr>
              <a:t>我校</a:t>
            </a:r>
            <a:r>
              <a:rPr lang="zh-CN" altLang="en-US" sz="2000" dirty="0">
                <a:solidFill>
                  <a:srgbClr val="FF0000"/>
                </a:solidFill>
                <a:sym typeface="+mn-ea"/>
              </a:rPr>
              <a:t>每年共计</a:t>
            </a:r>
            <a:r>
              <a:rPr lang="zh-CN" altLang="zh-CN" sz="2000" dirty="0">
                <a:solidFill>
                  <a:srgbClr val="FF0000"/>
                </a:solidFill>
                <a:sym typeface="+mn-ea"/>
              </a:rPr>
              <a:t>减少排污</a:t>
            </a:r>
            <a:r>
              <a:rPr lang="en-US" altLang="zh-CN" sz="2000" dirty="0">
                <a:solidFill>
                  <a:srgbClr val="FF0000"/>
                </a:solidFill>
                <a:sym typeface="+mn-ea"/>
              </a:rPr>
              <a:t>120</a:t>
            </a:r>
            <a:r>
              <a:rPr lang="zh-CN" altLang="en-US" sz="2000" dirty="0">
                <a:solidFill>
                  <a:srgbClr val="FF0000"/>
                </a:solidFill>
                <a:sym typeface="+mn-ea"/>
              </a:rPr>
              <a:t>余</a:t>
            </a:r>
            <a:r>
              <a:rPr lang="zh-CN" altLang="zh-CN" sz="2000" dirty="0">
                <a:solidFill>
                  <a:srgbClr val="FF0000"/>
                </a:solidFill>
                <a:sym typeface="+mn-ea"/>
              </a:rPr>
              <a:t>万吨</a:t>
            </a:r>
            <a:r>
              <a:rPr lang="zh-CN" altLang="zh-CN" sz="2000" dirty="0">
                <a:sym typeface="+mn-ea"/>
              </a:rPr>
              <a:t>，</a:t>
            </a:r>
            <a:r>
              <a:rPr lang="zh-CN" altLang="en-US" sz="2000" dirty="0">
                <a:sym typeface="+mn-ea"/>
              </a:rPr>
              <a:t>预计</a:t>
            </a:r>
            <a:r>
              <a:rPr lang="zh-CN" altLang="zh-CN" sz="2000" dirty="0">
                <a:sym typeface="+mn-ea"/>
              </a:rPr>
              <a:t>合同期内减少排污总量为</a:t>
            </a:r>
            <a:r>
              <a:rPr lang="en-US" altLang="zh-CN" sz="2000" dirty="0">
                <a:sym typeface="+mn-ea"/>
              </a:rPr>
              <a:t>730</a:t>
            </a:r>
            <a:r>
              <a:rPr lang="zh-CN" altLang="en-US" sz="2000" dirty="0">
                <a:sym typeface="+mn-ea"/>
              </a:rPr>
              <a:t>余</a:t>
            </a:r>
            <a:r>
              <a:rPr lang="zh-CN" altLang="zh-CN" sz="2000" dirty="0">
                <a:sym typeface="+mn-ea"/>
              </a:rPr>
              <a:t>万吨。</a:t>
            </a:r>
            <a:r>
              <a:rPr lang="zh-CN" altLang="en-US" sz="2000" dirty="0">
                <a:latin typeface="微软雅黑" panose="020B0503020204020204" pitchFamily="34" charset="-122"/>
                <a:sym typeface="+mn-ea"/>
              </a:rPr>
              <a:t>合同期满后未来9年还可减少排污1080余万吨，</a:t>
            </a:r>
            <a:r>
              <a:rPr lang="zh-CN" altLang="en-US" sz="2000" dirty="0">
                <a:solidFill>
                  <a:srgbClr val="FF0000"/>
                </a:solidFill>
                <a:latin typeface="微软雅黑" panose="020B0503020204020204" pitchFamily="34" charset="-122"/>
                <a:sym typeface="+mn-ea"/>
              </a:rPr>
              <a:t>总计减少排污可达</a:t>
            </a:r>
            <a:r>
              <a:rPr lang="en-US" altLang="zh-CN" sz="2000" dirty="0">
                <a:solidFill>
                  <a:srgbClr val="FF0000"/>
                </a:solidFill>
                <a:latin typeface="微软雅黑" panose="020B0503020204020204" pitchFamily="34" charset="-122"/>
                <a:sym typeface="+mn-ea"/>
              </a:rPr>
              <a:t>1810</a:t>
            </a:r>
            <a:r>
              <a:rPr lang="zh-CN" altLang="en-US" sz="2000" dirty="0">
                <a:solidFill>
                  <a:srgbClr val="FF0000"/>
                </a:solidFill>
                <a:latin typeface="微软雅黑" panose="020B0503020204020204" pitchFamily="34" charset="-122"/>
                <a:sym typeface="+mn-ea"/>
              </a:rPr>
              <a:t>余万吨</a:t>
            </a:r>
            <a:r>
              <a:rPr lang="zh-CN" altLang="en-US" sz="2000" dirty="0">
                <a:latin typeface="微软雅黑" panose="020B0503020204020204" pitchFamily="34" charset="-122"/>
                <a:sym typeface="+mn-ea"/>
              </a:rPr>
              <a:t>。</a:t>
            </a:r>
            <a:endParaRPr lang="en-US" altLang="zh-CN" sz="2000" dirty="0">
              <a:latin typeface="微软雅黑" panose="020B0503020204020204" pitchFamily="34" charset="-122"/>
            </a:endParaRPr>
          </a:p>
          <a:p>
            <a:pPr eaLnBrk="0" latinLnBrk="0" hangingPunct="0">
              <a:lnSpc>
                <a:spcPct val="150000"/>
              </a:lnSpc>
            </a:pPr>
            <a:r>
              <a:rPr lang="en-US" altLang="zh-CN" sz="2000" dirty="0">
                <a:latin typeface="微软雅黑" panose="020B0503020204020204" pitchFamily="34" charset="-122"/>
                <a:sym typeface="+mn-ea"/>
              </a:rPr>
              <a:t>     </a:t>
            </a:r>
            <a:endParaRPr lang="zh-CN" altLang="en-US" sz="2000" dirty="0">
              <a:latin typeface="微软雅黑" panose="020B0503020204020204" pitchFamily="34" charset="-122"/>
            </a:endParaRPr>
          </a:p>
        </p:txBody>
      </p:sp>
      <p:sp>
        <p:nvSpPr>
          <p:cNvPr id="16" name="矩形: 圆角 15"/>
          <p:cNvSpPr/>
          <p:nvPr/>
        </p:nvSpPr>
        <p:spPr bwMode="auto">
          <a:xfrm>
            <a:off x="6228715" y="1515337"/>
            <a:ext cx="5476973" cy="5279081"/>
          </a:xfrm>
          <a:prstGeom prst="roundRect">
            <a:avLst/>
          </a:prstGeom>
          <a:noFill/>
          <a:ln w="28575" cap="flat" cmpd="sng" algn="ctr">
            <a:solidFill>
              <a:schemeClr val="tx1"/>
            </a:solidFill>
            <a:prstDash val="lg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3175" y="-6985"/>
            <a:ext cx="12197715" cy="6872605"/>
          </a:xfrm>
          <a:prstGeom prst="rect">
            <a:avLst/>
          </a:prstGeom>
        </p:spPr>
      </p:pic>
      <p:sp>
        <p:nvSpPr>
          <p:cNvPr id="3" name="标题 1"/>
          <p:cNvSpPr txBox="1"/>
          <p:nvPr/>
        </p:nvSpPr>
        <p:spPr>
          <a:xfrm>
            <a:off x="638493" y="838539"/>
            <a:ext cx="10977245" cy="2764791"/>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9pPr>
          </a:lstStyle>
          <a:p>
            <a:pPr latinLnBrk="0" hangingPunct="1">
              <a:lnSpc>
                <a:spcPct val="130000"/>
              </a:lnSpc>
              <a:defRPr/>
            </a:pPr>
            <a:r>
              <a:rPr lang="en-US" altLang="zh-CN" sz="2300" dirty="0">
                <a:cs typeface="+mn-cs"/>
              </a:rPr>
              <a:t>      2015</a:t>
            </a:r>
            <a:r>
              <a:rPr lang="zh-CN" altLang="en-US" sz="2300" dirty="0">
                <a:cs typeface="+mn-cs"/>
              </a:rPr>
              <a:t>年</a:t>
            </a:r>
            <a:r>
              <a:rPr lang="en-US" altLang="zh-CN" sz="2300" dirty="0">
                <a:cs typeface="+mn-cs"/>
              </a:rPr>
              <a:t>6</a:t>
            </a:r>
            <a:r>
              <a:rPr lang="zh-CN" altLang="en-US" sz="2300" dirty="0">
                <a:cs typeface="+mn-cs"/>
              </a:rPr>
              <a:t>月</a:t>
            </a:r>
            <a:r>
              <a:rPr lang="en-US" altLang="zh-CN" sz="2300" dirty="0">
                <a:cs typeface="+mn-cs"/>
              </a:rPr>
              <a:t>4</a:t>
            </a:r>
            <a:r>
              <a:rPr lang="zh-CN" altLang="en-US" sz="2300" dirty="0">
                <a:cs typeface="+mn-cs"/>
              </a:rPr>
              <a:t>日，由水利部综合事业局与河北省水利厅共同主办的合同节水管理试点现场会在河北工程大学召开。来自国家发改委、财政部、水利部，北京、天津、河北、黑龙江、吉林、内蒙古、河南、福建、山东等地方有关部门的领导，民生银行、节水基金、高校、知名节水企业和新华社、人民日报、光明日报、经济日报、中央电视台及新华网等中央媒体的代表近百人出席了会议。</a:t>
            </a:r>
            <a:endParaRPr lang="zh-CN" altLang="en-US" sz="2300" dirty="0">
              <a:cs typeface="+mn-cs"/>
            </a:endParaRPr>
          </a:p>
        </p:txBody>
      </p:sp>
      <p:pic>
        <p:nvPicPr>
          <p:cNvPr id="150530" name="Picture 2"/>
          <p:cNvPicPr>
            <a:picLocks noChangeAspect="1" noChangeArrowheads="1"/>
          </p:cNvPicPr>
          <p:nvPr/>
        </p:nvPicPr>
        <p:blipFill>
          <a:blip r:embed="rId2" cstate="print"/>
          <a:srcRect/>
          <a:stretch>
            <a:fillRect/>
          </a:stretch>
        </p:blipFill>
        <p:spPr bwMode="auto">
          <a:xfrm>
            <a:off x="1476693" y="3412808"/>
            <a:ext cx="2901951" cy="3073400"/>
          </a:xfrm>
          <a:prstGeom prst="rect">
            <a:avLst/>
          </a:prstGeom>
          <a:noFill/>
          <a:ln w="9525">
            <a:noFill/>
            <a:miter lim="800000"/>
            <a:headEnd/>
            <a:tailEnd/>
          </a:ln>
        </p:spPr>
      </p:pic>
      <p:pic>
        <p:nvPicPr>
          <p:cNvPr id="150532" name="Picture 6"/>
          <p:cNvPicPr>
            <a:picLocks noChangeAspect="1" noChangeArrowheads="1"/>
          </p:cNvPicPr>
          <p:nvPr/>
        </p:nvPicPr>
        <p:blipFill>
          <a:blip r:embed="rId3" cstate="print"/>
          <a:srcRect/>
          <a:stretch>
            <a:fillRect/>
          </a:stretch>
        </p:blipFill>
        <p:spPr bwMode="auto">
          <a:xfrm>
            <a:off x="4731385" y="3377565"/>
            <a:ext cx="2728595" cy="3077211"/>
          </a:xfrm>
          <a:prstGeom prst="rect">
            <a:avLst/>
          </a:prstGeom>
          <a:noFill/>
          <a:ln w="9525">
            <a:noFill/>
            <a:miter lim="800000"/>
            <a:headEnd/>
            <a:tailEnd/>
          </a:ln>
        </p:spPr>
      </p:pic>
      <p:pic>
        <p:nvPicPr>
          <p:cNvPr id="150533" name="Picture 5"/>
          <p:cNvPicPr>
            <a:picLocks noChangeAspect="1" noChangeArrowheads="1"/>
          </p:cNvPicPr>
          <p:nvPr/>
        </p:nvPicPr>
        <p:blipFill>
          <a:blip r:embed="rId4" cstate="print"/>
          <a:srcRect/>
          <a:stretch>
            <a:fillRect/>
          </a:stretch>
        </p:blipFill>
        <p:spPr bwMode="auto">
          <a:xfrm>
            <a:off x="7726680" y="3377565"/>
            <a:ext cx="2807335" cy="3108960"/>
          </a:xfrm>
          <a:prstGeom prst="rect">
            <a:avLst/>
          </a:prstGeom>
          <a:noFill/>
          <a:ln w="9525">
            <a:noFill/>
            <a:miter lim="800000"/>
            <a:headEnd/>
            <a:tailEnd/>
          </a:ln>
        </p:spPr>
      </p:pic>
      <p:pic>
        <p:nvPicPr>
          <p:cNvPr id="7" name="图片 6"/>
          <p:cNvPicPr>
            <a:picLocks noChangeAspect="1"/>
          </p:cNvPicPr>
          <p:nvPr/>
        </p:nvPicPr>
        <p:blipFill>
          <a:blip r:embed="rId5" cstate="print"/>
          <a:stretch>
            <a:fillRect/>
          </a:stretch>
        </p:blipFill>
        <p:spPr>
          <a:xfrm>
            <a:off x="281305" y="3194051"/>
            <a:ext cx="5668645" cy="3444240"/>
          </a:xfrm>
          <a:prstGeom prst="rect">
            <a:avLst/>
          </a:prstGeom>
        </p:spPr>
      </p:pic>
      <p:pic>
        <p:nvPicPr>
          <p:cNvPr id="8" name="图片 7"/>
          <p:cNvPicPr>
            <a:picLocks noChangeAspect="1"/>
          </p:cNvPicPr>
          <p:nvPr/>
        </p:nvPicPr>
        <p:blipFill>
          <a:blip r:embed="rId6" cstate="print"/>
          <a:stretch>
            <a:fillRect/>
          </a:stretch>
        </p:blipFill>
        <p:spPr>
          <a:xfrm>
            <a:off x="6304280" y="3194051"/>
            <a:ext cx="5455920" cy="3444240"/>
          </a:xfrm>
          <a:prstGeom prst="rect">
            <a:avLst/>
          </a:prstGeom>
        </p:spPr>
      </p:pic>
      <p:sp>
        <p:nvSpPr>
          <p:cNvPr id="9" name="文本框 8"/>
          <p:cNvSpPr txBox="1"/>
          <p:nvPr/>
        </p:nvSpPr>
        <p:spPr>
          <a:xfrm>
            <a:off x="470535" y="3244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0530"/>
                                        </p:tgtEl>
                                        <p:attrNameLst>
                                          <p:attrName>style.visibility</p:attrName>
                                        </p:attrNameLst>
                                      </p:cBhvr>
                                      <p:to>
                                        <p:strVal val="visible"/>
                                      </p:to>
                                    </p:set>
                                    <p:animEffect transition="in" filter="wipe(down)">
                                      <p:cBhvr>
                                        <p:cTn id="7" dur="500"/>
                                        <p:tgtEl>
                                          <p:spTgt spid="150530"/>
                                        </p:tgtEl>
                                      </p:cBhvr>
                                    </p:animEffect>
                                  </p:childTnLst>
                                </p:cTn>
                              </p:par>
                              <p:par>
                                <p:cTn id="8" presetID="22" presetClass="entr" presetSubtype="4" fill="hold" nodeType="withEffect">
                                  <p:stCondLst>
                                    <p:cond delay="0"/>
                                  </p:stCondLst>
                                  <p:childTnLst>
                                    <p:set>
                                      <p:cBhvr>
                                        <p:cTn id="9" dur="1" fill="hold">
                                          <p:stCondLst>
                                            <p:cond delay="0"/>
                                          </p:stCondLst>
                                        </p:cTn>
                                        <p:tgtEl>
                                          <p:spTgt spid="150532"/>
                                        </p:tgtEl>
                                        <p:attrNameLst>
                                          <p:attrName>style.visibility</p:attrName>
                                        </p:attrNameLst>
                                      </p:cBhvr>
                                      <p:to>
                                        <p:strVal val="visible"/>
                                      </p:to>
                                    </p:set>
                                    <p:animEffect transition="in" filter="wipe(down)">
                                      <p:cBhvr>
                                        <p:cTn id="10" dur="500"/>
                                        <p:tgtEl>
                                          <p:spTgt spid="150532"/>
                                        </p:tgtEl>
                                      </p:cBhvr>
                                    </p:animEffect>
                                  </p:childTnLst>
                                </p:cTn>
                              </p:par>
                              <p:par>
                                <p:cTn id="11" presetID="22" presetClass="entr" presetSubtype="4" fill="hold" nodeType="withEffect">
                                  <p:stCondLst>
                                    <p:cond delay="0"/>
                                  </p:stCondLst>
                                  <p:childTnLst>
                                    <p:set>
                                      <p:cBhvr>
                                        <p:cTn id="12" dur="1" fill="hold">
                                          <p:stCondLst>
                                            <p:cond delay="0"/>
                                          </p:stCondLst>
                                        </p:cTn>
                                        <p:tgtEl>
                                          <p:spTgt spid="150533"/>
                                        </p:tgtEl>
                                        <p:attrNameLst>
                                          <p:attrName>style.visibility</p:attrName>
                                        </p:attrNameLst>
                                      </p:cBhvr>
                                      <p:to>
                                        <p:strVal val="visible"/>
                                      </p:to>
                                    </p:set>
                                    <p:animEffect transition="in" filter="wipe(down)">
                                      <p:cBhvr>
                                        <p:cTn id="13" dur="500"/>
                                        <p:tgtEl>
                                          <p:spTgt spid="15053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sp>
        <p:nvSpPr>
          <p:cNvPr id="160772" name="文本框 6"/>
          <p:cNvSpPr txBox="1">
            <a:spLocks noChangeArrowheads="1"/>
          </p:cNvSpPr>
          <p:nvPr/>
        </p:nvSpPr>
        <p:spPr bwMode="auto">
          <a:xfrm>
            <a:off x="1592580" y="358775"/>
            <a:ext cx="8778875" cy="1850390"/>
          </a:xfrm>
          <a:prstGeom prst="rect">
            <a:avLst/>
          </a:prstGeom>
          <a:noFill/>
          <a:ln w="9525">
            <a:noFill/>
            <a:miter lim="800000"/>
          </a:ln>
        </p:spPr>
        <p:txBody>
          <a:bodyPr wrap="square">
            <a:spAutoFit/>
          </a:bodyPr>
          <a:lstStyle/>
          <a:p>
            <a:pPr algn="ctr" eaLnBrk="0" hangingPunct="0">
              <a:lnSpc>
                <a:spcPct val="130000"/>
              </a:lnSpc>
            </a:pPr>
            <a:r>
              <a:rPr lang="zh-CN" altLang="en-US" sz="4400" b="1">
                <a:solidFill>
                  <a:srgbClr val="C00000"/>
                </a:solidFill>
              </a:rPr>
              <a:t>中共中央关于制定国民经济和社会</a:t>
            </a:r>
            <a:endParaRPr lang="en-US" altLang="zh-CN" sz="4400" b="1">
              <a:solidFill>
                <a:srgbClr val="C00000"/>
              </a:solidFill>
            </a:endParaRPr>
          </a:p>
          <a:p>
            <a:pPr algn="ctr" eaLnBrk="0" hangingPunct="0">
              <a:lnSpc>
                <a:spcPct val="130000"/>
              </a:lnSpc>
            </a:pPr>
            <a:r>
              <a:rPr lang="zh-CN" altLang="en-US" sz="4400" b="1">
                <a:solidFill>
                  <a:srgbClr val="C00000"/>
                </a:solidFill>
              </a:rPr>
              <a:t>发展第十三个五年规划的建议</a:t>
            </a:r>
            <a:endParaRPr lang="zh-CN" altLang="en-US" sz="4400" b="1">
              <a:solidFill>
                <a:srgbClr val="C00000"/>
              </a:solidFill>
            </a:endParaRPr>
          </a:p>
        </p:txBody>
      </p:sp>
      <p:sp>
        <p:nvSpPr>
          <p:cNvPr id="160773" name="文本框 8"/>
          <p:cNvSpPr txBox="1">
            <a:spLocks noChangeArrowheads="1"/>
          </p:cNvSpPr>
          <p:nvPr/>
        </p:nvSpPr>
        <p:spPr bwMode="auto">
          <a:xfrm>
            <a:off x="2927668" y="2209165"/>
            <a:ext cx="5969000" cy="370840"/>
          </a:xfrm>
          <a:prstGeom prst="rect">
            <a:avLst/>
          </a:prstGeom>
          <a:noFill/>
          <a:ln w="9525">
            <a:noFill/>
            <a:miter lim="800000"/>
          </a:ln>
        </p:spPr>
        <p:txBody>
          <a:bodyPr>
            <a:spAutoFit/>
          </a:bodyPr>
          <a:lstStyle/>
          <a:p>
            <a:pPr eaLnBrk="0" hangingPunct="0">
              <a:lnSpc>
                <a:spcPct val="130000"/>
              </a:lnSpc>
            </a:pPr>
            <a:r>
              <a:rPr lang="zh-CN" altLang="en-US" sz="1400"/>
              <a:t>（</a:t>
            </a:r>
            <a:r>
              <a:rPr lang="en-US" altLang="zh-CN" sz="1400"/>
              <a:t>2015</a:t>
            </a:r>
            <a:r>
              <a:rPr lang="zh-CN" altLang="en-US" sz="1400"/>
              <a:t>年</a:t>
            </a:r>
            <a:r>
              <a:rPr lang="en-US" altLang="zh-CN" sz="1400"/>
              <a:t>10</a:t>
            </a:r>
            <a:r>
              <a:rPr lang="zh-CN" altLang="en-US" sz="1400"/>
              <a:t>月</a:t>
            </a:r>
            <a:r>
              <a:rPr lang="en-US" altLang="zh-CN" sz="1400"/>
              <a:t>29</a:t>
            </a:r>
            <a:r>
              <a:rPr lang="zh-CN" altLang="en-US" sz="1400"/>
              <a:t>日中国共产党第十八届中央委员会第五次全体会议通过）</a:t>
            </a:r>
            <a:endParaRPr lang="zh-CN" altLang="en-US" sz="1400"/>
          </a:p>
        </p:txBody>
      </p:sp>
      <p:sp>
        <p:nvSpPr>
          <p:cNvPr id="160769" name="文本框 3"/>
          <p:cNvSpPr txBox="1">
            <a:spLocks noChangeArrowheads="1"/>
          </p:cNvSpPr>
          <p:nvPr/>
        </p:nvSpPr>
        <p:spPr bwMode="auto">
          <a:xfrm>
            <a:off x="3589973" y="2555240"/>
            <a:ext cx="8480425" cy="570865"/>
          </a:xfrm>
          <a:prstGeom prst="rect">
            <a:avLst/>
          </a:prstGeom>
          <a:noFill/>
          <a:ln w="9525">
            <a:noFill/>
            <a:miter lim="800000"/>
          </a:ln>
        </p:spPr>
        <p:txBody>
          <a:bodyPr>
            <a:spAutoFit/>
          </a:bodyPr>
          <a:lstStyle/>
          <a:p>
            <a:pPr algn="l" eaLnBrk="0" hangingPunct="0">
              <a:lnSpc>
                <a:spcPct val="130000"/>
              </a:lnSpc>
            </a:pPr>
            <a:r>
              <a:rPr lang="zh-CN" altLang="en-US" sz="2400" b="1" dirty="0">
                <a:solidFill>
                  <a:srgbClr val="0192D5"/>
                </a:solidFill>
              </a:rPr>
              <a:t>坚持绿色发展，着力改善生态环境</a:t>
            </a:r>
            <a:endParaRPr lang="zh-CN" altLang="en-US" sz="2400" b="1" dirty="0">
              <a:solidFill>
                <a:srgbClr val="0192D5"/>
              </a:solidFill>
            </a:endParaRPr>
          </a:p>
        </p:txBody>
      </p:sp>
      <p:sp>
        <p:nvSpPr>
          <p:cNvPr id="160771" name="文本框 5"/>
          <p:cNvSpPr txBox="1">
            <a:spLocks noChangeArrowheads="1"/>
          </p:cNvSpPr>
          <p:nvPr/>
        </p:nvSpPr>
        <p:spPr bwMode="auto">
          <a:xfrm>
            <a:off x="1463993" y="3208020"/>
            <a:ext cx="9129712" cy="2489200"/>
          </a:xfrm>
          <a:prstGeom prst="rect">
            <a:avLst/>
          </a:prstGeom>
          <a:noFill/>
          <a:ln w="9525">
            <a:noFill/>
            <a:miter lim="800000"/>
          </a:ln>
        </p:spPr>
        <p:txBody>
          <a:bodyPr>
            <a:spAutoFit/>
          </a:bodyPr>
          <a:lstStyle/>
          <a:p>
            <a:pPr eaLnBrk="0" hangingPunct="0">
              <a:lnSpc>
                <a:spcPct val="130000"/>
              </a:lnSpc>
            </a:pPr>
            <a:r>
              <a:rPr lang="en-US" altLang="zh-CN" sz="2400" dirty="0">
                <a:latin typeface="+mn-lt"/>
                <a:ea typeface="+mn-lt"/>
              </a:rPr>
              <a:t>       </a:t>
            </a:r>
            <a:r>
              <a:rPr lang="zh-CN" altLang="en-US" sz="2400" dirty="0">
                <a:latin typeface="+mn-lt"/>
                <a:ea typeface="+mn-lt"/>
              </a:rPr>
              <a:t>全面节约和高效利用资源。坚持节约优先，树立节约集约循环利用的资源观。</a:t>
            </a:r>
            <a:endParaRPr lang="en-US" altLang="zh-CN" sz="2400" dirty="0">
              <a:latin typeface="+mn-lt"/>
              <a:ea typeface="+mn-lt"/>
            </a:endParaRPr>
          </a:p>
          <a:p>
            <a:pPr eaLnBrk="0" hangingPunct="0">
              <a:lnSpc>
                <a:spcPct val="130000"/>
              </a:lnSpc>
            </a:pPr>
            <a:r>
              <a:rPr lang="zh-CN" altLang="en-US" sz="2400" dirty="0">
                <a:latin typeface="+mn-lt"/>
                <a:ea typeface="+mn-lt"/>
              </a:rPr>
              <a:t>       建立健全用能权、用水权、排污权、碳排放权初始分配制度，创新有偿使用、预算管理、投融资机制，培育和发展交易市场。推行合同能源管理和</a:t>
            </a:r>
            <a:r>
              <a:rPr lang="zh-CN" altLang="en-US" sz="2400" b="1" dirty="0">
                <a:solidFill>
                  <a:srgbClr val="0192D5"/>
                </a:solidFill>
              </a:rPr>
              <a:t>合同节水管理。</a:t>
            </a:r>
            <a:endParaRPr lang="zh-CN" altLang="en-US" sz="2000" b="1" dirty="0">
              <a:solidFill>
                <a:srgbClr val="0192D5"/>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mayn\Desktop\timg (6).jpgtimg (6)"/>
          <p:cNvPicPr>
            <a:picLocks noChangeAspect="1"/>
          </p:cNvPicPr>
          <p:nvPr/>
        </p:nvPicPr>
        <p:blipFill>
          <a:blip r:embed="rId1" cstate="print"/>
          <a:srcRect/>
          <a:stretch>
            <a:fillRect/>
          </a:stretch>
        </p:blipFill>
        <p:spPr>
          <a:xfrm>
            <a:off x="-10160" y="-635"/>
            <a:ext cx="12212320" cy="6859271"/>
          </a:xfrm>
          <a:prstGeom prst="rect">
            <a:avLst/>
          </a:prstGeom>
        </p:spPr>
      </p:pic>
      <p:sp>
        <p:nvSpPr>
          <p:cNvPr id="3" name="文本框 2"/>
          <p:cNvSpPr txBox="1"/>
          <p:nvPr/>
        </p:nvSpPr>
        <p:spPr>
          <a:xfrm>
            <a:off x="318135" y="1720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一、</a:t>
            </a:r>
            <a:r>
              <a:rPr lang="zh-CN" altLang="zh-CN" sz="3600" b="1" dirty="0">
                <a:solidFill>
                  <a:schemeClr val="tx1"/>
                </a:solidFill>
                <a:uFillTx/>
                <a:latin typeface="微软雅黑" panose="020B0503020204020204" pitchFamily="34" charset="-122"/>
                <a:sym typeface="+mn-ea"/>
              </a:rPr>
              <a:t>项目</a:t>
            </a:r>
            <a:r>
              <a:rPr lang="zh-CN" altLang="en-US" sz="3600" b="1" dirty="0">
                <a:solidFill>
                  <a:schemeClr val="tx1"/>
                </a:solidFill>
                <a:uFillTx/>
                <a:latin typeface="微软雅黑" panose="020B0503020204020204" pitchFamily="34" charset="-122"/>
                <a:sym typeface="+mn-ea"/>
              </a:rPr>
              <a:t>实施</a:t>
            </a:r>
            <a:r>
              <a:rPr lang="zh-CN" altLang="zh-CN" sz="3600" b="1" dirty="0">
                <a:solidFill>
                  <a:schemeClr val="tx1"/>
                </a:solidFill>
                <a:uFillTx/>
                <a:latin typeface="微软雅黑" panose="020B0503020204020204" pitchFamily="34" charset="-122"/>
                <a:sym typeface="+mn-ea"/>
              </a:rPr>
              <a:t>背景</a:t>
            </a:r>
            <a:endParaRPr lang="zh-CN" altLang="zh-CN" sz="3600" b="1" dirty="0">
              <a:solidFill>
                <a:srgbClr val="004C9F"/>
              </a:solidFill>
              <a:latin typeface="微软雅黑" panose="020B0503020204020204" pitchFamily="34" charset="-122"/>
            </a:endParaRPr>
          </a:p>
          <a:p>
            <a:endParaRPr lang="zh-CN" altLang="en-US" sz="135" dirty="0"/>
          </a:p>
        </p:txBody>
      </p:sp>
      <p:pic>
        <p:nvPicPr>
          <p:cNvPr id="82945" name="图片 46"/>
          <p:cNvPicPr>
            <a:picLocks noChangeAspect="1" noChangeArrowheads="1"/>
          </p:cNvPicPr>
          <p:nvPr/>
        </p:nvPicPr>
        <p:blipFill>
          <a:blip r:embed="rId2" cstate="print"/>
          <a:srcRect/>
          <a:stretch>
            <a:fillRect/>
          </a:stretch>
        </p:blipFill>
        <p:spPr bwMode="auto">
          <a:xfrm>
            <a:off x="406400" y="910591"/>
            <a:ext cx="2882900" cy="2878139"/>
          </a:xfrm>
          <a:prstGeom prst="rect">
            <a:avLst/>
          </a:prstGeom>
          <a:noFill/>
          <a:ln w="9525">
            <a:noFill/>
            <a:miter lim="800000"/>
            <a:headEnd/>
            <a:tailEnd/>
          </a:ln>
        </p:spPr>
      </p:pic>
      <p:sp>
        <p:nvSpPr>
          <p:cNvPr id="4" name="文本框 8"/>
          <p:cNvSpPr txBox="1">
            <a:spLocks noChangeArrowheads="1"/>
          </p:cNvSpPr>
          <p:nvPr/>
        </p:nvSpPr>
        <p:spPr bwMode="auto">
          <a:xfrm>
            <a:off x="3377565" y="858897"/>
            <a:ext cx="8333740" cy="3046095"/>
          </a:xfrm>
          <a:prstGeom prst="rect">
            <a:avLst/>
          </a:prstGeom>
          <a:noFill/>
          <a:ln>
            <a:noFill/>
          </a:ln>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0" latinLnBrk="0" hangingPunct="1">
              <a:lnSpc>
                <a:spcPct val="150000"/>
              </a:lnSpc>
              <a:buClr>
                <a:srgbClr val="C00000"/>
              </a:buClr>
              <a:buSzPct val="50000"/>
              <a:buFont typeface="Wingdings" panose="05000000000000000000" pitchFamily="2" charset="2"/>
              <a:buNone/>
              <a:defRPr/>
            </a:pPr>
            <a:r>
              <a:rPr lang="zh-CN" altLang="en-US" sz="3200" spc="120" dirty="0">
                <a:solidFill>
                  <a:srgbClr val="0156A5"/>
                </a:solidFill>
                <a:latin typeface="微软雅黑" panose="020B0503020204020204" pitchFamily="34" charset="-122"/>
              </a:rPr>
              <a:t>     </a:t>
            </a:r>
            <a:r>
              <a:rPr lang="zh-CN" altLang="zh-CN" sz="2400" spc="120" dirty="0">
                <a:latin typeface="Times New Roman" panose="02020603050405020304" pitchFamily="18" charset="0"/>
                <a:cs typeface="Times New Roman" panose="02020603050405020304" pitchFamily="18" charset="0"/>
              </a:rPr>
              <a:t>习近平总书记于2014年3月，</a:t>
            </a:r>
            <a:r>
              <a:rPr lang="zh-CN" altLang="zh-CN" sz="2400" spc="120" dirty="0">
                <a:latin typeface="Times New Roman" panose="02020603050405020304" pitchFamily="18" charset="0"/>
                <a:cs typeface="Times New Roman" panose="02020603050405020304" pitchFamily="18" charset="0"/>
                <a:sym typeface="Arial" panose="020B0604020202020204" pitchFamily="34" charset="0"/>
              </a:rPr>
              <a:t>在保障国家水安全会议上发表重要讲话，明确提出：</a:t>
            </a:r>
            <a:r>
              <a:rPr lang="zh-CN" altLang="zh-CN" sz="2400" spc="120" dirty="0">
                <a:solidFill>
                  <a:srgbClr val="FF0000"/>
                </a:solidFill>
                <a:uFillTx/>
                <a:latin typeface="Times New Roman" panose="02020603050405020304" pitchFamily="18" charset="0"/>
                <a:cs typeface="Times New Roman" panose="02020603050405020304" pitchFamily="18" charset="0"/>
                <a:sym typeface="Arial" panose="020B0604020202020204" pitchFamily="34" charset="0"/>
              </a:rPr>
              <a:t>“节水优先、空间均衡、系统治理、两手发力”</a:t>
            </a:r>
            <a:r>
              <a:rPr lang="zh-CN" altLang="zh-CN" sz="2400" spc="120" dirty="0">
                <a:solidFill>
                  <a:schemeClr val="tx1"/>
                </a:solidFill>
                <a:uFillTx/>
                <a:latin typeface="Times New Roman" panose="02020603050405020304" pitchFamily="18" charset="0"/>
                <a:cs typeface="Times New Roman" panose="02020603050405020304" pitchFamily="18" charset="0"/>
                <a:sym typeface="Arial" panose="020B0604020202020204" pitchFamily="34" charset="0"/>
              </a:rPr>
              <a:t>的新时代治水方针，</a:t>
            </a:r>
            <a:r>
              <a:rPr lang="zh-CN" altLang="zh-CN" sz="2400" spc="120" dirty="0">
                <a:latin typeface="Times New Roman" panose="02020603050405020304" pitchFamily="18" charset="0"/>
                <a:cs typeface="Times New Roman" panose="02020603050405020304" pitchFamily="18" charset="0"/>
                <a:sym typeface="Arial" panose="020B0604020202020204" pitchFamily="34" charset="0"/>
              </a:rPr>
              <a:t>把节水放到了国家治水、兴水的首要位置。赋予了节水新的内涵，对节水提出了新的要求。</a:t>
            </a:r>
            <a:r>
              <a:rPr lang="zh-CN" altLang="en-US" sz="2400" spc="120" dirty="0">
                <a:solidFill>
                  <a:srgbClr val="404040"/>
                </a:solidFill>
                <a:latin typeface="Times New Roman" panose="02020603050405020304" pitchFamily="18" charset="0"/>
                <a:cs typeface="Times New Roman" panose="02020603050405020304" pitchFamily="18" charset="0"/>
                <a:sym typeface="Arial" panose="020B0604020202020204" pitchFamily="34" charset="0"/>
              </a:rPr>
              <a:t> </a:t>
            </a:r>
            <a:endParaRPr lang="en-US" altLang="zh-CN" sz="2400" spc="120" dirty="0">
              <a:solidFill>
                <a:srgbClr val="40404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5" name="文本框 4"/>
          <p:cNvSpPr txBox="1"/>
          <p:nvPr/>
        </p:nvSpPr>
        <p:spPr>
          <a:xfrm>
            <a:off x="555625" y="3886119"/>
            <a:ext cx="11080751" cy="3046095"/>
          </a:xfrm>
          <a:prstGeom prst="rect">
            <a:avLst/>
          </a:prstGeom>
          <a:noFill/>
        </p:spPr>
        <p:txBody>
          <a:bodyPr wrap="square" rtlCol="0">
            <a:spAutoFit/>
          </a:bodyPr>
          <a:lstStyle/>
          <a:p>
            <a:pPr algn="just" eaLnBrk="1" latinLnBrk="0" hangingPunct="1">
              <a:lnSpc>
                <a:spcPct val="150000"/>
              </a:lnSpc>
            </a:pPr>
            <a:r>
              <a:rPr lang="en-US" altLang="zh-CN" sz="3200" spc="120" dirty="0">
                <a:solidFill>
                  <a:srgbClr val="0156A5"/>
                </a:solidFill>
                <a:latin typeface="Times New Roman" panose="02020603050405020304" pitchFamily="18" charset="0"/>
                <a:cs typeface="Times New Roman" panose="02020603050405020304" pitchFamily="18" charset="0"/>
                <a:sym typeface="+mn-ea"/>
              </a:rPr>
              <a:t>     </a:t>
            </a:r>
            <a:r>
              <a:rPr lang="zh-CN" altLang="zh-CN" sz="2400" spc="120" dirty="0">
                <a:latin typeface="Times New Roman" panose="02020603050405020304" pitchFamily="18" charset="0"/>
                <a:cs typeface="Times New Roman" panose="02020603050405020304" pitchFamily="18" charset="0"/>
                <a:sym typeface="+mn-ea"/>
              </a:rPr>
              <a:t>水利部综合事业局经过深入研究和实践探索，创新提出了合同节水管理的新型市场化、商业化节水模式。该模式是指节水服务运营商通过合同管理的方式集成运用先进适用节水技术，对特定项目进行节水技术改造，建立长效节水管理机制，共同分享节水效益实现各方共赢。</a:t>
            </a:r>
            <a:endParaRPr lang="en-US" altLang="zh-CN" sz="2400" spc="120" dirty="0">
              <a:latin typeface="Times New Roman" panose="02020603050405020304" pitchFamily="18" charset="0"/>
              <a:cs typeface="Times New Roman" panose="02020603050405020304" pitchFamily="18" charset="0"/>
            </a:endParaRPr>
          </a:p>
          <a:p>
            <a:pPr algn="just" eaLnBrk="1" latinLnBrk="0" hangingPunct="1">
              <a:lnSpc>
                <a:spcPct val="150000"/>
              </a:lnSpc>
            </a:pPr>
            <a:endParaRPr lang="zh-CN" alt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sp>
        <p:nvSpPr>
          <p:cNvPr id="4" name="文本框 3"/>
          <p:cNvSpPr txBox="1"/>
          <p:nvPr/>
        </p:nvSpPr>
        <p:spPr>
          <a:xfrm>
            <a:off x="412751" y="134620"/>
            <a:ext cx="11101071" cy="4873625"/>
          </a:xfrm>
          <a:prstGeom prst="rect">
            <a:avLst/>
          </a:prstGeom>
          <a:noFill/>
        </p:spPr>
        <p:txBody>
          <a:bodyPr wrap="square" rtlCol="0">
            <a:spAutoFit/>
          </a:bodyPr>
          <a:lstStyle/>
          <a:p>
            <a:pPr algn="ctr"/>
            <a:r>
              <a:rPr lang="zh-CN" altLang="en-US" sz="4400" b="1" dirty="0">
                <a:solidFill>
                  <a:srgbClr val="C00000"/>
                </a:solidFill>
                <a:sym typeface="+mn-ea"/>
              </a:rPr>
              <a:t>我校合同节水管理成果亮相</a:t>
            </a:r>
            <a:endParaRPr lang="zh-CN" altLang="en-US" sz="4400" b="1" dirty="0">
              <a:solidFill>
                <a:srgbClr val="C00000"/>
              </a:solidFill>
              <a:sym typeface="+mn-ea"/>
            </a:endParaRPr>
          </a:p>
          <a:p>
            <a:pPr algn="ctr"/>
            <a:r>
              <a:rPr lang="zh-CN" altLang="en-US" sz="4400" b="1" dirty="0">
                <a:solidFill>
                  <a:srgbClr val="C00000"/>
                </a:solidFill>
                <a:sym typeface="+mn-ea"/>
              </a:rPr>
              <a:t>“砥砺奋进的五年”大型成就展</a:t>
            </a:r>
            <a:endParaRPr lang="zh-CN" altLang="en-US" sz="4400" b="1" dirty="0">
              <a:solidFill>
                <a:srgbClr val="C00000"/>
              </a:solidFill>
            </a:endParaRPr>
          </a:p>
          <a:p>
            <a:endParaRPr lang="zh-CN" altLang="en-US" sz="4400" dirty="0">
              <a:solidFill>
                <a:schemeClr val="tx1"/>
              </a:solidFill>
            </a:endParaRPr>
          </a:p>
          <a:p>
            <a:endParaRPr lang="zh-CN" altLang="en-US" sz="4400" b="1" dirty="0">
              <a:solidFill>
                <a:schemeClr val="bg1"/>
              </a:solidFill>
              <a:latin typeface="微软雅黑" panose="020B0503020204020204" pitchFamily="34" charset="-122"/>
            </a:endParaRPr>
          </a:p>
          <a:p>
            <a:endParaRPr lang="zh-CN" altLang="en-US" sz="4400" b="1" dirty="0">
              <a:solidFill>
                <a:schemeClr val="bg1"/>
              </a:solidFill>
              <a:latin typeface="微软雅黑" panose="020B0503020204020204" pitchFamily="34" charset="-122"/>
            </a:endParaRPr>
          </a:p>
          <a:p>
            <a:endParaRPr lang="zh-CN" altLang="en-US" sz="4400" b="1" dirty="0">
              <a:solidFill>
                <a:schemeClr val="bg1"/>
              </a:solidFill>
              <a:latin typeface="微软雅黑" panose="020B0503020204020204" pitchFamily="34" charset="-122"/>
            </a:endParaRPr>
          </a:p>
          <a:p>
            <a:endParaRPr lang="zh-CN" altLang="en-US" sz="4400" b="1" dirty="0">
              <a:solidFill>
                <a:schemeClr val="bg1"/>
              </a:solidFill>
              <a:latin typeface="微软雅黑" panose="020B0503020204020204" pitchFamily="34" charset="-122"/>
            </a:endParaRPr>
          </a:p>
          <a:p>
            <a:endParaRPr lang="zh-CN" altLang="en-US" sz="135" b="1" dirty="0">
              <a:solidFill>
                <a:schemeClr val="bg1"/>
              </a:solidFill>
              <a:latin typeface="微软雅黑" panose="020B0503020204020204" pitchFamily="34" charset="-122"/>
            </a:endParaRPr>
          </a:p>
          <a:p>
            <a:endParaRPr lang="zh-CN" altLang="en-US" sz="135" dirty="0"/>
          </a:p>
        </p:txBody>
      </p:sp>
      <p:sp>
        <p:nvSpPr>
          <p:cNvPr id="145409" name="矩形 7"/>
          <p:cNvSpPr>
            <a:spLocks noChangeArrowheads="1"/>
          </p:cNvSpPr>
          <p:nvPr/>
        </p:nvSpPr>
        <p:spPr bwMode="auto">
          <a:xfrm>
            <a:off x="857885" y="1704975"/>
            <a:ext cx="10655935" cy="4887595"/>
          </a:xfrm>
          <a:prstGeom prst="rect">
            <a:avLst/>
          </a:prstGeom>
          <a:noFill/>
          <a:ln w="9525">
            <a:noFill/>
            <a:miter lim="800000"/>
          </a:ln>
        </p:spPr>
        <p:txBody>
          <a:bodyPr wrap="square">
            <a:spAutoFit/>
          </a:bodyPr>
          <a:lstStyle/>
          <a:p>
            <a:pPr eaLnBrk="0" hangingPunct="0">
              <a:lnSpc>
                <a:spcPct val="130000"/>
              </a:lnSpc>
            </a:pPr>
            <a:r>
              <a:rPr lang="en-US" altLang="zh-CN" sz="2400" dirty="0">
                <a:latin typeface="+mn-lt"/>
                <a:ea typeface="+mn-lt"/>
                <a:sym typeface="+mn-ea"/>
              </a:rPr>
              <a:t>       2017</a:t>
            </a:r>
            <a:r>
              <a:rPr lang="zh-CN" altLang="en-US" sz="2400" dirty="0">
                <a:latin typeface="+mn-lt"/>
                <a:ea typeface="+mn-lt"/>
                <a:sym typeface="+mn-ea"/>
              </a:rPr>
              <a:t>年</a:t>
            </a:r>
            <a:r>
              <a:rPr lang="en-US" altLang="zh-CN" sz="2400" dirty="0">
                <a:latin typeface="+mn-lt"/>
                <a:ea typeface="+mn-lt"/>
                <a:sym typeface="+mn-ea"/>
              </a:rPr>
              <a:t>9</a:t>
            </a:r>
            <a:r>
              <a:rPr lang="zh-CN" altLang="en-US" sz="2400" dirty="0">
                <a:latin typeface="+mn-lt"/>
                <a:ea typeface="+mn-lt"/>
                <a:sym typeface="+mn-ea"/>
              </a:rPr>
              <a:t>月，我校合同节水管理成果亮相由中共中央宣传部、国家发展和改革委员会、中央军委政治工作部、中共北京市委联合主办的“砥砺奋进的五年”大型成就展。</a:t>
            </a:r>
            <a:endParaRPr lang="zh-CN" altLang="en-US" sz="2400" dirty="0">
              <a:latin typeface="+mn-lt"/>
              <a:ea typeface="+mn-lt"/>
            </a:endParaRPr>
          </a:p>
          <a:p>
            <a:pPr eaLnBrk="0" hangingPunct="0">
              <a:lnSpc>
                <a:spcPct val="130000"/>
              </a:lnSpc>
            </a:pPr>
            <a:r>
              <a:rPr lang="zh-CN" altLang="en-US" sz="2400" dirty="0">
                <a:latin typeface="+mn-lt"/>
                <a:ea typeface="+mn-lt"/>
                <a:sym typeface="+mn-ea"/>
              </a:rPr>
              <a:t>　　第六展区“绿水青山就是金山银山，迈入社会主义生态文明新阶段”的第五单元中介绍了我校合同节水实施前后用水数据对比——节水率45.9%，年节水139万吨。</a:t>
            </a:r>
            <a:endParaRPr lang="zh-CN" altLang="en-US" sz="2400" dirty="0">
              <a:latin typeface="+mn-lt"/>
              <a:ea typeface="+mn-lt"/>
            </a:endParaRPr>
          </a:p>
          <a:p>
            <a:pPr eaLnBrk="0" hangingPunct="0">
              <a:lnSpc>
                <a:spcPct val="130000"/>
              </a:lnSpc>
            </a:pPr>
            <a:r>
              <a:rPr lang="zh-CN" altLang="en-US" sz="2400" dirty="0">
                <a:latin typeface="+mn-lt"/>
                <a:ea typeface="+mn-lt"/>
                <a:sym typeface="+mn-ea"/>
              </a:rPr>
              <a:t>　　我校合同节水管理作为全国第一个高校合同节水管理试点，在多个方面有效集成了节水的各种要素，形成了优化、适用的节水管理系统，构建了合同节水管理的市场化模式体系，取得了可复制、可推广的成功经验。</a:t>
            </a:r>
            <a:endParaRPr lang="zh-CN" altLang="en-US" sz="2400" dirty="0">
              <a:latin typeface="+mn-lt"/>
              <a:ea typeface="+mn-lt"/>
            </a:endParaRPr>
          </a:p>
          <a:p>
            <a:pPr eaLnBrk="0" hangingPunct="0">
              <a:lnSpc>
                <a:spcPct val="130000"/>
              </a:lnSpc>
            </a:pPr>
            <a:endParaRPr lang="zh-CN" altLang="en-US" sz="2400" dirty="0">
              <a:latin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pic>
        <p:nvPicPr>
          <p:cNvPr id="3" name="图片 2" descr="1"/>
          <p:cNvPicPr>
            <a:picLocks noChangeAspect="1"/>
          </p:cNvPicPr>
          <p:nvPr/>
        </p:nvPicPr>
        <p:blipFill>
          <a:blip r:embed="rId2" cstate="print"/>
          <a:srcRect/>
          <a:stretch>
            <a:fillRect/>
          </a:stretch>
        </p:blipFill>
        <p:spPr>
          <a:xfrm>
            <a:off x="415925" y="217805"/>
            <a:ext cx="5521325" cy="6182360"/>
          </a:xfrm>
          <a:prstGeom prst="rect">
            <a:avLst/>
          </a:prstGeom>
        </p:spPr>
      </p:pic>
      <p:pic>
        <p:nvPicPr>
          <p:cNvPr id="4" name="图片 3" descr="2"/>
          <p:cNvPicPr>
            <a:picLocks noChangeAspect="1"/>
          </p:cNvPicPr>
          <p:nvPr/>
        </p:nvPicPr>
        <p:blipFill>
          <a:blip r:embed="rId3" cstate="print"/>
          <a:srcRect/>
          <a:stretch>
            <a:fillRect/>
          </a:stretch>
        </p:blipFill>
        <p:spPr>
          <a:xfrm>
            <a:off x="6314440" y="217805"/>
            <a:ext cx="5447665" cy="618236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sp>
        <p:nvSpPr>
          <p:cNvPr id="5" name="文本框 4"/>
          <p:cNvSpPr txBox="1"/>
          <p:nvPr/>
        </p:nvSpPr>
        <p:spPr>
          <a:xfrm>
            <a:off x="873125" y="697865"/>
            <a:ext cx="10447020" cy="2009775"/>
          </a:xfrm>
          <a:prstGeom prst="rect">
            <a:avLst/>
          </a:prstGeom>
          <a:noFill/>
        </p:spPr>
        <p:txBody>
          <a:bodyPr wrap="square" rtlCol="0">
            <a:spAutoFit/>
          </a:bodyPr>
          <a:lstStyle/>
          <a:p>
            <a:pPr eaLnBrk="1" latinLnBrk="0" hangingPunct="1">
              <a:lnSpc>
                <a:spcPct val="130000"/>
              </a:lnSpc>
            </a:pPr>
            <a:r>
              <a:rPr lang="en-US" altLang="zh-CN" sz="2400"/>
              <a:t>       </a:t>
            </a:r>
            <a:r>
              <a:rPr lang="zh-CN" altLang="en-US" sz="2400">
                <a:solidFill>
                  <a:schemeClr val="tx1"/>
                </a:solidFill>
              </a:rPr>
              <a:t>项目实施以来，受水利部、教育部的邀请，我校先后十余次次赴北京、</a:t>
            </a:r>
            <a:r>
              <a:rPr lang="zh-CN" altLang="en-US" sz="2400">
                <a:solidFill>
                  <a:schemeClr val="tx1"/>
                </a:solidFill>
                <a:sym typeface="+mn-ea"/>
              </a:rPr>
              <a:t>上海、</a:t>
            </a:r>
            <a:r>
              <a:rPr lang="zh-CN" altLang="en-US" sz="2400">
                <a:solidFill>
                  <a:schemeClr val="tx1"/>
                </a:solidFill>
              </a:rPr>
              <a:t>天津、山东、黑龙江、湖南等省市介绍、推广合同节水管理项目实施经验做法；甘肃、宁夏、内蒙古、山西、河南、</a:t>
            </a:r>
            <a:r>
              <a:rPr lang="zh-CN" altLang="en-US" sz="2400">
                <a:solidFill>
                  <a:schemeClr val="tx1"/>
                </a:solidFill>
                <a:sym typeface="+mn-ea"/>
              </a:rPr>
              <a:t>广东</a:t>
            </a:r>
            <a:r>
              <a:rPr lang="zh-CN" altLang="en-US" sz="2400">
                <a:solidFill>
                  <a:schemeClr val="tx1"/>
                </a:solidFill>
              </a:rPr>
              <a:t>等十余个省水利部门与高校来我校观摩学习。</a:t>
            </a:r>
            <a:endParaRPr lang="zh-CN" altLang="en-US" sz="2400">
              <a:solidFill>
                <a:schemeClr val="tx1"/>
              </a:solidFill>
            </a:endParaRPr>
          </a:p>
        </p:txBody>
      </p:sp>
      <p:pic>
        <p:nvPicPr>
          <p:cNvPr id="4" name="图片 3" descr="20170324_112848.jpg"/>
          <p:cNvPicPr>
            <a:picLocks noChangeAspect="1"/>
          </p:cNvPicPr>
          <p:nvPr/>
        </p:nvPicPr>
        <p:blipFill>
          <a:blip r:embed="rId2" cstate="print"/>
          <a:srcRect l="4128" r="2466" b="5046"/>
          <a:stretch>
            <a:fillRect/>
          </a:stretch>
        </p:blipFill>
        <p:spPr>
          <a:xfrm>
            <a:off x="725713" y="2801256"/>
            <a:ext cx="5432179" cy="3309259"/>
          </a:xfrm>
          <a:prstGeom prst="rect">
            <a:avLst/>
          </a:prstGeom>
        </p:spPr>
      </p:pic>
      <p:pic>
        <p:nvPicPr>
          <p:cNvPr id="6" name="图片 5" descr="mmexport1483788536208.jpg"/>
          <p:cNvPicPr>
            <a:picLocks noChangeAspect="1"/>
          </p:cNvPicPr>
          <p:nvPr/>
        </p:nvPicPr>
        <p:blipFill>
          <a:blip r:embed="rId3" cstate="print"/>
          <a:stretch>
            <a:fillRect/>
          </a:stretch>
        </p:blipFill>
        <p:spPr>
          <a:xfrm>
            <a:off x="6224148" y="2808040"/>
            <a:ext cx="5213111" cy="3287959"/>
          </a:xfrm>
          <a:prstGeom prst="rect">
            <a:avLst/>
          </a:prstGeom>
        </p:spPr>
      </p:pic>
      <p:sp>
        <p:nvSpPr>
          <p:cNvPr id="7" name="文本框 6"/>
          <p:cNvSpPr txBox="1"/>
          <p:nvPr/>
        </p:nvSpPr>
        <p:spPr>
          <a:xfrm>
            <a:off x="562712" y="135800"/>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pic>
        <p:nvPicPr>
          <p:cNvPr id="8" name="图片 7" descr="757224439450745375"/>
          <p:cNvPicPr>
            <a:picLocks noChangeAspect="1"/>
          </p:cNvPicPr>
          <p:nvPr/>
        </p:nvPicPr>
        <p:blipFill>
          <a:blip r:embed="rId2" cstate="print"/>
          <a:srcRect/>
          <a:stretch>
            <a:fillRect/>
          </a:stretch>
        </p:blipFill>
        <p:spPr>
          <a:xfrm>
            <a:off x="6267451" y="1165225"/>
            <a:ext cx="5594985" cy="3938905"/>
          </a:xfrm>
          <a:prstGeom prst="rect">
            <a:avLst/>
          </a:prstGeom>
        </p:spPr>
      </p:pic>
      <p:pic>
        <p:nvPicPr>
          <p:cNvPr id="9" name="图片 8" descr="33618286058153605"/>
          <p:cNvPicPr>
            <a:picLocks noChangeAspect="1"/>
          </p:cNvPicPr>
          <p:nvPr/>
        </p:nvPicPr>
        <p:blipFill>
          <a:blip r:embed="rId3" cstate="print"/>
          <a:stretch>
            <a:fillRect/>
          </a:stretch>
        </p:blipFill>
        <p:spPr>
          <a:xfrm>
            <a:off x="368935" y="1188720"/>
            <a:ext cx="5800725" cy="3916045"/>
          </a:xfrm>
          <a:prstGeom prst="rect">
            <a:avLst/>
          </a:prstGeom>
        </p:spPr>
      </p:pic>
      <p:sp>
        <p:nvSpPr>
          <p:cNvPr id="10" name="文本框 9"/>
          <p:cNvSpPr txBox="1"/>
          <p:nvPr/>
        </p:nvSpPr>
        <p:spPr>
          <a:xfrm>
            <a:off x="182563" y="5569059"/>
            <a:ext cx="11826875" cy="829945"/>
          </a:xfrm>
          <a:prstGeom prst="rect">
            <a:avLst/>
          </a:prstGeom>
          <a:noFill/>
        </p:spPr>
        <p:txBody>
          <a:bodyPr wrap="square" rtlCol="0">
            <a:spAutoFit/>
          </a:bodyPr>
          <a:lstStyle/>
          <a:p>
            <a:pPr marL="342900" indent="-342900">
              <a:buFont typeface="Wingdings" panose="05000000000000000000" pitchFamily="2" charset="2"/>
              <a:buChar char="p"/>
            </a:pPr>
            <a:r>
              <a:rPr lang="en-US" altLang="zh-CN" sz="2400" dirty="0">
                <a:latin typeface="Times New Roman" panose="02020603050405020304" pitchFamily="18" charset="0"/>
                <a:cs typeface="Times New Roman" panose="02020603050405020304" pitchFamily="18" charset="0"/>
              </a:rPr>
              <a:t>2019</a:t>
            </a:r>
            <a:r>
              <a:rPr lang="zh-CN" altLang="en-US" sz="2400" dirty="0">
                <a:latin typeface="Times New Roman" panose="02020603050405020304" pitchFamily="18" charset="0"/>
                <a:cs typeface="Times New Roman" panose="02020603050405020304" pitchFamily="18" charset="0"/>
              </a:rPr>
              <a:t>年</a:t>
            </a:r>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月</a:t>
            </a:r>
            <a:r>
              <a:rPr lang="en-US" altLang="zh-CN" sz="2400" dirty="0">
                <a:latin typeface="Times New Roman" panose="02020603050405020304" pitchFamily="18" charset="0"/>
                <a:cs typeface="Times New Roman" panose="02020603050405020304" pitchFamily="18" charset="0"/>
              </a:rPr>
              <a:t>10</a:t>
            </a:r>
            <a:r>
              <a:rPr lang="zh-CN" altLang="en-US" sz="2400" dirty="0">
                <a:latin typeface="Times New Roman" panose="02020603050405020304" pitchFamily="18" charset="0"/>
                <a:cs typeface="Times New Roman" panose="02020603050405020304" pitchFamily="18" charset="0"/>
              </a:rPr>
              <a:t>日，国管局、国家节水办、</a:t>
            </a:r>
            <a:r>
              <a:rPr lang="zh-CN" altLang="en-US" sz="2400" dirty="0">
                <a:latin typeface="Times New Roman" panose="02020603050405020304" pitchFamily="18" charset="0"/>
                <a:cs typeface="Times New Roman" panose="02020603050405020304" pitchFamily="18" charset="0"/>
                <a:sym typeface="+mn-ea"/>
              </a:rPr>
              <a:t>水利部、</a:t>
            </a:r>
            <a:r>
              <a:rPr lang="zh-CN" altLang="en-US" sz="2400" dirty="0">
                <a:latin typeface="Times New Roman" panose="02020603050405020304" pitchFamily="18" charset="0"/>
                <a:cs typeface="Times New Roman" panose="02020603050405020304" pitchFamily="18" charset="0"/>
              </a:rPr>
              <a:t>教育部来我校调研合同节水管理项目。</a:t>
            </a:r>
            <a:endParaRPr lang="zh-CN" altLang="en-US"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562712" y="135800"/>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823" y="1286933"/>
            <a:ext cx="5791200" cy="386080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467" y="1314215"/>
            <a:ext cx="5750279" cy="3833519"/>
          </a:xfrm>
          <a:prstGeom prst="rect">
            <a:avLst/>
          </a:prstGeom>
        </p:spPr>
      </p:pic>
      <p:sp>
        <p:nvSpPr>
          <p:cNvPr id="6" name="文本框 5"/>
          <p:cNvSpPr txBox="1"/>
          <p:nvPr/>
        </p:nvSpPr>
        <p:spPr>
          <a:xfrm>
            <a:off x="562712" y="135800"/>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
        <p:nvSpPr>
          <p:cNvPr id="8" name="文本框 7"/>
          <p:cNvSpPr txBox="1"/>
          <p:nvPr/>
        </p:nvSpPr>
        <p:spPr>
          <a:xfrm>
            <a:off x="182563" y="5569059"/>
            <a:ext cx="11826875" cy="829945"/>
          </a:xfrm>
          <a:prstGeom prst="rect">
            <a:avLst/>
          </a:prstGeom>
          <a:noFill/>
        </p:spPr>
        <p:txBody>
          <a:bodyPr wrap="square" rtlCol="0">
            <a:spAutoFit/>
          </a:bodyPr>
          <a:lstStyle/>
          <a:p>
            <a:pPr marL="342900" indent="-342900">
              <a:buFont typeface="Wingdings" panose="05000000000000000000" pitchFamily="2" charset="2"/>
              <a:buChar char="p"/>
            </a:pPr>
            <a:r>
              <a:rPr lang="en-US" altLang="zh-CN" sz="2400" dirty="0">
                <a:latin typeface="Times New Roman" panose="02020603050405020304" pitchFamily="18" charset="0"/>
                <a:cs typeface="Times New Roman" panose="02020603050405020304" pitchFamily="18" charset="0"/>
              </a:rPr>
              <a:t>2019</a:t>
            </a:r>
            <a:r>
              <a:rPr lang="zh-CN" altLang="en-US" sz="2400" dirty="0">
                <a:latin typeface="Times New Roman" panose="02020603050405020304" pitchFamily="18" charset="0"/>
                <a:cs typeface="Times New Roman" panose="02020603050405020304" pitchFamily="18" charset="0"/>
              </a:rPr>
              <a:t>年</a:t>
            </a:r>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月</a:t>
            </a:r>
            <a:r>
              <a:rPr lang="en-US" altLang="zh-CN" sz="2400" dirty="0">
                <a:latin typeface="Times New Roman" panose="02020603050405020304" pitchFamily="18" charset="0"/>
                <a:cs typeface="Times New Roman" panose="02020603050405020304" pitchFamily="18" charset="0"/>
              </a:rPr>
              <a:t>22</a:t>
            </a:r>
            <a:r>
              <a:rPr lang="zh-CN" altLang="en-US" sz="2400" dirty="0">
                <a:latin typeface="Times New Roman" panose="02020603050405020304" pitchFamily="18" charset="0"/>
                <a:cs typeface="Times New Roman" panose="02020603050405020304" pitchFamily="18" charset="0"/>
              </a:rPr>
              <a:t>日，水利部副部长魏山忠、河北省副省长时清霜一行到我校调研合同节水项目。</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sp>
        <p:nvSpPr>
          <p:cNvPr id="5" name="矩形 4"/>
          <p:cNvSpPr/>
          <p:nvPr/>
        </p:nvSpPr>
        <p:spPr>
          <a:xfrm>
            <a:off x="213596" y="5288340"/>
            <a:ext cx="11838496" cy="829945"/>
          </a:xfrm>
          <a:prstGeom prst="rect">
            <a:avLst/>
          </a:prstGeom>
        </p:spPr>
        <p:txBody>
          <a:bodyPr wrap="square">
            <a:spAutoFit/>
          </a:bodyPr>
          <a:lstStyle/>
          <a:p>
            <a:pPr marL="342900" indent="-342900">
              <a:buFont typeface="Wingdings" panose="05000000000000000000" pitchFamily="2" charset="2"/>
              <a:buChar char="p"/>
            </a:pPr>
            <a:r>
              <a:rPr lang="en-US" altLang="zh-CN" sz="2400" dirty="0">
                <a:latin typeface="Times New Roman" panose="02020603050405020304" pitchFamily="18" charset="0"/>
                <a:cs typeface="Times New Roman" panose="02020603050405020304" pitchFamily="18" charset="0"/>
              </a:rPr>
              <a:t>2019</a:t>
            </a:r>
            <a:r>
              <a:rPr lang="zh-CN" altLang="en-US" sz="2400" dirty="0">
                <a:latin typeface="Times New Roman" panose="02020603050405020304" pitchFamily="18" charset="0"/>
                <a:cs typeface="Times New Roman" panose="02020603050405020304" pitchFamily="18" charset="0"/>
              </a:rPr>
              <a:t>年</a:t>
            </a:r>
            <a:r>
              <a:rPr lang="en-US" altLang="zh-CN" sz="2400" dirty="0">
                <a:latin typeface="Times New Roman" panose="02020603050405020304" pitchFamily="18" charset="0"/>
                <a:cs typeface="Times New Roman" panose="02020603050405020304" pitchFamily="18" charset="0"/>
              </a:rPr>
              <a:t>3</a:t>
            </a:r>
            <a:r>
              <a:rPr lang="zh-CN" altLang="en-US" sz="2400" dirty="0">
                <a:latin typeface="Times New Roman" panose="02020603050405020304" pitchFamily="18" charset="0"/>
                <a:cs typeface="Times New Roman" panose="02020603050405020304" pitchFamily="18" charset="0"/>
              </a:rPr>
              <a:t>月</a:t>
            </a:r>
            <a:r>
              <a:rPr lang="en-US" altLang="zh-CN" sz="2400" dirty="0">
                <a:latin typeface="Times New Roman" panose="02020603050405020304" pitchFamily="18" charset="0"/>
                <a:cs typeface="Times New Roman" panose="02020603050405020304" pitchFamily="18" charset="0"/>
              </a:rPr>
              <a:t>15</a:t>
            </a:r>
            <a:r>
              <a:rPr lang="zh-CN" altLang="en-US" sz="2400">
                <a:latin typeface="Times New Roman" panose="02020603050405020304" pitchFamily="18" charset="0"/>
                <a:cs typeface="Times New Roman" panose="02020603050405020304" pitchFamily="18" charset="0"/>
              </a:rPr>
              <a:t>日，水利部、全国节水办联合我校举办河北工程大学合同节水管理现场交流会，全国节水办副</a:t>
            </a:r>
            <a:r>
              <a:rPr lang="zh-CN" altLang="en-US" sz="2400" smtClean="0">
                <a:latin typeface="Times New Roman" panose="02020603050405020304" pitchFamily="18" charset="0"/>
                <a:cs typeface="Times New Roman" panose="02020603050405020304" pitchFamily="18" charset="0"/>
              </a:rPr>
              <a:t>巡视员颜勇</a:t>
            </a:r>
            <a:r>
              <a:rPr lang="zh-CN" altLang="en-US" sz="2400">
                <a:latin typeface="Times New Roman" panose="02020603050405020304" pitchFamily="18" charset="0"/>
                <a:cs typeface="Times New Roman" panose="02020603050405020304" pitchFamily="18" charset="0"/>
              </a:rPr>
              <a:t>、全国各省市节水办代表等</a:t>
            </a:r>
            <a:r>
              <a:rPr lang="en-US" altLang="zh-CN" sz="2400" dirty="0">
                <a:latin typeface="Times New Roman" panose="02020603050405020304" pitchFamily="18" charset="0"/>
                <a:cs typeface="Times New Roman" panose="02020603050405020304" pitchFamily="18" charset="0"/>
              </a:rPr>
              <a:t>60</a:t>
            </a:r>
            <a:r>
              <a:rPr lang="zh-CN" altLang="en-US" sz="2400" dirty="0">
                <a:latin typeface="Times New Roman" panose="02020603050405020304" pitchFamily="18" charset="0"/>
                <a:cs typeface="Times New Roman" panose="02020603050405020304" pitchFamily="18" charset="0"/>
              </a:rPr>
              <a:t>多人参会。</a:t>
            </a:r>
            <a:endParaRPr lang="zh-CN" altLang="en-US" sz="135" dirty="0">
              <a:latin typeface="Times New Roman" panose="02020603050405020304" pitchFamily="18" charset="0"/>
              <a:cs typeface="Times New Roman" panose="02020603050405020304" pitchFamily="18" charset="0"/>
            </a:endParaRPr>
          </a:p>
        </p:txBody>
      </p:sp>
      <p:pic>
        <p:nvPicPr>
          <p:cNvPr id="2050" name="Picture 2" descr="C:\Users\ADMINI~1.PC-\AppData\Local\Temp\WeChat Files\61d6ac1c49a8fba26f255619234ad71.png"/>
          <p:cNvPicPr>
            <a:picLocks noChangeAspect="1" noChangeArrowheads="1"/>
          </p:cNvPicPr>
          <p:nvPr/>
        </p:nvPicPr>
        <p:blipFill>
          <a:blip r:embed="rId2" cstate="print"/>
          <a:srcRect t="14453" b="5587"/>
          <a:stretch>
            <a:fillRect/>
          </a:stretch>
        </p:blipFill>
        <p:spPr bwMode="auto">
          <a:xfrm>
            <a:off x="213596" y="1204687"/>
            <a:ext cx="5600459" cy="3918857"/>
          </a:xfrm>
          <a:prstGeom prst="rect">
            <a:avLst/>
          </a:prstGeom>
          <a:noFill/>
        </p:spPr>
      </p:pic>
      <p:pic>
        <p:nvPicPr>
          <p:cNvPr id="2051" name="Picture 3" descr="C:\Users\ADMINI~1.PC-\AppData\Local\Temp\WeChat Files\41a88a9452517adf9465b5e271825c2.jpg"/>
          <p:cNvPicPr>
            <a:picLocks noChangeAspect="1" noChangeArrowheads="1"/>
          </p:cNvPicPr>
          <p:nvPr/>
        </p:nvPicPr>
        <p:blipFill>
          <a:blip r:embed="rId3" cstate="print"/>
          <a:srcRect/>
          <a:stretch>
            <a:fillRect/>
          </a:stretch>
        </p:blipFill>
        <p:spPr bwMode="auto">
          <a:xfrm>
            <a:off x="5872879" y="1221959"/>
            <a:ext cx="6064705" cy="3872555"/>
          </a:xfrm>
          <a:prstGeom prst="rect">
            <a:avLst/>
          </a:prstGeom>
          <a:noFill/>
        </p:spPr>
      </p:pic>
      <p:sp>
        <p:nvSpPr>
          <p:cNvPr id="6" name="文本框 5"/>
          <p:cNvSpPr txBox="1"/>
          <p:nvPr/>
        </p:nvSpPr>
        <p:spPr>
          <a:xfrm>
            <a:off x="562712" y="135800"/>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sp>
        <p:nvSpPr>
          <p:cNvPr id="5" name="矩形 4"/>
          <p:cNvSpPr/>
          <p:nvPr/>
        </p:nvSpPr>
        <p:spPr>
          <a:xfrm>
            <a:off x="426644" y="5612597"/>
            <a:ext cx="11680297" cy="829945"/>
          </a:xfrm>
          <a:prstGeom prst="rect">
            <a:avLst/>
          </a:prstGeom>
        </p:spPr>
        <p:txBody>
          <a:bodyPr wrap="square">
            <a:spAutoFit/>
          </a:bodyPr>
          <a:lstStyle/>
          <a:p>
            <a:pPr marL="342900" indent="-342900">
              <a:buFont typeface="Wingdings" panose="05000000000000000000" pitchFamily="2" charset="2"/>
              <a:buChar char="p"/>
            </a:pPr>
            <a:r>
              <a:rPr lang="en-US" altLang="zh-CN" sz="2400" dirty="0">
                <a:latin typeface="Times New Roman" panose="02020603050405020304" pitchFamily="18" charset="0"/>
                <a:cs typeface="Times New Roman" panose="02020603050405020304" pitchFamily="18" charset="0"/>
              </a:rPr>
              <a:t>2019</a:t>
            </a:r>
            <a:r>
              <a:rPr lang="zh-CN" altLang="en-US" sz="2400" dirty="0">
                <a:latin typeface="Times New Roman" panose="02020603050405020304" pitchFamily="18" charset="0"/>
                <a:cs typeface="Times New Roman" panose="02020603050405020304" pitchFamily="18" charset="0"/>
              </a:rPr>
              <a:t>年</a:t>
            </a:r>
            <a:r>
              <a:rPr lang="en-US" altLang="zh-CN" sz="2400" dirty="0">
                <a:latin typeface="Times New Roman" panose="02020603050405020304" pitchFamily="18" charset="0"/>
                <a:cs typeface="Times New Roman" panose="02020603050405020304" pitchFamily="18" charset="0"/>
              </a:rPr>
              <a:t>3</a:t>
            </a:r>
            <a:r>
              <a:rPr lang="zh-CN" altLang="en-US" sz="2400" dirty="0">
                <a:latin typeface="Times New Roman" panose="02020603050405020304" pitchFamily="18" charset="0"/>
                <a:cs typeface="Times New Roman" panose="02020603050405020304" pitchFamily="18" charset="0"/>
              </a:rPr>
              <a:t>月</a:t>
            </a:r>
            <a:r>
              <a:rPr lang="en-US" altLang="zh-CN" sz="2400" dirty="0">
                <a:latin typeface="Times New Roman" panose="02020603050405020304" pitchFamily="18" charset="0"/>
                <a:cs typeface="Times New Roman" panose="02020603050405020304" pitchFamily="18" charset="0"/>
              </a:rPr>
              <a:t>21</a:t>
            </a:r>
            <a:r>
              <a:rPr lang="zh-CN" altLang="en-US" sz="2400" dirty="0">
                <a:latin typeface="Times New Roman" panose="02020603050405020304" pitchFamily="18" charset="0"/>
                <a:cs typeface="Times New Roman" panose="02020603050405020304" pitchFamily="18" charset="0"/>
              </a:rPr>
              <a:t>日，国管局节能司与北京林业大学联合召开“公共机构能源资源节约和生态环境保护理论研究”启动会、我校作为六位专家代表之一出席本次会议。</a:t>
            </a:r>
            <a:endParaRPr lang="zh-CN" altLang="en-US" sz="135" dirty="0">
              <a:latin typeface="Times New Roman" panose="02020603050405020304" pitchFamily="18" charset="0"/>
              <a:cs typeface="Times New Roman" panose="02020603050405020304" pitchFamily="18" charset="0"/>
            </a:endParaRPr>
          </a:p>
        </p:txBody>
      </p:sp>
      <p:pic>
        <p:nvPicPr>
          <p:cNvPr id="1026" name="Picture 2" descr="C:\Users\ADMINI~1.PC-\AppData\Local\Temp\WeChat Files\6a65d054938e5d55a9622a38a54cb3a.jpg"/>
          <p:cNvPicPr>
            <a:picLocks noChangeAspect="1" noChangeArrowheads="1"/>
          </p:cNvPicPr>
          <p:nvPr/>
        </p:nvPicPr>
        <p:blipFill>
          <a:blip r:embed="rId2" cstate="print"/>
          <a:srcRect t="14731"/>
          <a:stretch>
            <a:fillRect/>
          </a:stretch>
        </p:blipFill>
        <p:spPr bwMode="auto">
          <a:xfrm>
            <a:off x="7681403" y="812447"/>
            <a:ext cx="3947885" cy="4488443"/>
          </a:xfrm>
          <a:prstGeom prst="rect">
            <a:avLst/>
          </a:prstGeom>
          <a:noFill/>
        </p:spPr>
      </p:pic>
      <p:pic>
        <p:nvPicPr>
          <p:cNvPr id="7" name="图片 6" descr="1553651737495.jpg"/>
          <p:cNvPicPr>
            <a:picLocks noChangeAspect="1"/>
          </p:cNvPicPr>
          <p:nvPr/>
        </p:nvPicPr>
        <p:blipFill>
          <a:blip r:embed="rId3" cstate="print"/>
          <a:stretch>
            <a:fillRect/>
          </a:stretch>
        </p:blipFill>
        <p:spPr>
          <a:xfrm>
            <a:off x="424260" y="829904"/>
            <a:ext cx="7147924" cy="4467453"/>
          </a:xfrm>
          <a:prstGeom prst="rect">
            <a:avLst/>
          </a:prstGeom>
        </p:spPr>
      </p:pic>
      <p:sp>
        <p:nvSpPr>
          <p:cNvPr id="6" name="文本框 5"/>
          <p:cNvSpPr txBox="1"/>
          <p:nvPr/>
        </p:nvSpPr>
        <p:spPr>
          <a:xfrm>
            <a:off x="562712" y="135800"/>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pic>
        <p:nvPicPr>
          <p:cNvPr id="4" name="图片 3" descr="cc9c6b33a7d1eab56ab6c5a0023ef3d"/>
          <p:cNvPicPr>
            <a:picLocks noChangeAspect="1"/>
          </p:cNvPicPr>
          <p:nvPr/>
        </p:nvPicPr>
        <p:blipFill>
          <a:blip r:embed="rId2"/>
          <a:stretch>
            <a:fillRect/>
          </a:stretch>
        </p:blipFill>
        <p:spPr>
          <a:xfrm>
            <a:off x="6221731" y="709295"/>
            <a:ext cx="5512435" cy="4135120"/>
          </a:xfrm>
          <a:prstGeom prst="rect">
            <a:avLst/>
          </a:prstGeom>
        </p:spPr>
      </p:pic>
      <p:pic>
        <p:nvPicPr>
          <p:cNvPr id="8" name="图片 7" descr="08853d984ad2e70c2d89d8e896ba846"/>
          <p:cNvPicPr>
            <a:picLocks noChangeAspect="1"/>
          </p:cNvPicPr>
          <p:nvPr/>
        </p:nvPicPr>
        <p:blipFill>
          <a:blip r:embed="rId3"/>
          <a:stretch>
            <a:fillRect/>
          </a:stretch>
        </p:blipFill>
        <p:spPr>
          <a:xfrm>
            <a:off x="393700" y="709295"/>
            <a:ext cx="5511800" cy="4134485"/>
          </a:xfrm>
          <a:prstGeom prst="rect">
            <a:avLst/>
          </a:prstGeom>
        </p:spPr>
      </p:pic>
      <p:sp>
        <p:nvSpPr>
          <p:cNvPr id="6" name="文本框 5"/>
          <p:cNvSpPr txBox="1"/>
          <p:nvPr/>
        </p:nvSpPr>
        <p:spPr>
          <a:xfrm>
            <a:off x="562712" y="135800"/>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
        <p:nvSpPr>
          <p:cNvPr id="10" name="矩形 9"/>
          <p:cNvSpPr/>
          <p:nvPr/>
        </p:nvSpPr>
        <p:spPr>
          <a:xfrm>
            <a:off x="426644" y="5612597"/>
            <a:ext cx="11680297" cy="829945"/>
          </a:xfrm>
          <a:prstGeom prst="rect">
            <a:avLst/>
          </a:prstGeom>
        </p:spPr>
        <p:txBody>
          <a:bodyPr wrap="square">
            <a:spAutoFit/>
          </a:bodyPr>
          <a:lstStyle/>
          <a:p>
            <a:pPr marL="342900" indent="-342900">
              <a:buFont typeface="Wingdings" panose="05000000000000000000" pitchFamily="2" charset="2"/>
              <a:buChar char="p"/>
            </a:pPr>
            <a:r>
              <a:rPr lang="en-US" altLang="zh-CN" sz="2400" dirty="0">
                <a:latin typeface="Times New Roman" panose="02020603050405020304" pitchFamily="18" charset="0"/>
                <a:cs typeface="Times New Roman" panose="02020603050405020304" pitchFamily="18" charset="0"/>
              </a:rPr>
              <a:t>2019</a:t>
            </a:r>
            <a:r>
              <a:rPr lang="zh-CN" altLang="en-US" sz="2400" dirty="0">
                <a:latin typeface="Times New Roman" panose="02020603050405020304" pitchFamily="18" charset="0"/>
                <a:cs typeface="Times New Roman" panose="02020603050405020304" pitchFamily="18" charset="0"/>
              </a:rPr>
              <a:t>年</a:t>
            </a:r>
            <a:r>
              <a:rPr lang="en-US" altLang="zh-CN" sz="2400" dirty="0">
                <a:latin typeface="Times New Roman" panose="02020603050405020304" pitchFamily="18" charset="0"/>
                <a:cs typeface="Times New Roman" panose="02020603050405020304" pitchFamily="18" charset="0"/>
              </a:rPr>
              <a:t>4</a:t>
            </a:r>
            <a:r>
              <a:rPr lang="zh-CN" altLang="en-US" sz="2400" dirty="0">
                <a:latin typeface="Times New Roman" panose="02020603050405020304" pitchFamily="18" charset="0"/>
                <a:cs typeface="Times New Roman" panose="02020603050405020304" pitchFamily="18" charset="0"/>
              </a:rPr>
              <a:t>月</a:t>
            </a:r>
            <a:r>
              <a:rPr lang="en-US" altLang="zh-CN" sz="2400" dirty="0">
                <a:latin typeface="Times New Roman" panose="02020603050405020304" pitchFamily="18" charset="0"/>
                <a:cs typeface="Times New Roman" panose="02020603050405020304" pitchFamily="18" charset="0"/>
              </a:rPr>
              <a:t>19</a:t>
            </a:r>
            <a:r>
              <a:rPr lang="zh-CN" altLang="en-US" sz="2400" dirty="0">
                <a:latin typeface="Times New Roman" panose="02020603050405020304" pitchFamily="18" charset="0"/>
                <a:cs typeface="Times New Roman" panose="02020603050405020304" pitchFamily="18" charset="0"/>
              </a:rPr>
              <a:t>日，加纳共和国水利官员托马斯一行</a:t>
            </a:r>
            <a:r>
              <a:rPr lang="en-US" altLang="zh-CN" sz="2400" dirty="0">
                <a:latin typeface="Times New Roman" panose="02020603050405020304" pitchFamily="18" charset="0"/>
                <a:cs typeface="Times New Roman" panose="02020603050405020304" pitchFamily="18" charset="0"/>
              </a:rPr>
              <a:t>7</a:t>
            </a:r>
            <a:r>
              <a:rPr lang="zh-CN" altLang="en-US" sz="2400" dirty="0">
                <a:latin typeface="Times New Roman" panose="02020603050405020304" pitchFamily="18" charset="0"/>
                <a:cs typeface="Times New Roman" panose="02020603050405020304" pitchFamily="18" charset="0"/>
              </a:rPr>
              <a:t>人来我校实地调研合同节水管理项目并希望与我校建立长久合作关系，将合同节水管理项目引进加纳。</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pic>
        <p:nvPicPr>
          <p:cNvPr id="3" name="图片 2" descr="116121df6dd6f8def2d9b08efae63f1"/>
          <p:cNvPicPr>
            <a:picLocks noChangeAspect="1"/>
          </p:cNvPicPr>
          <p:nvPr/>
        </p:nvPicPr>
        <p:blipFill>
          <a:blip r:embed="rId2"/>
          <a:stretch>
            <a:fillRect/>
          </a:stretch>
        </p:blipFill>
        <p:spPr>
          <a:xfrm>
            <a:off x="643900" y="913369"/>
            <a:ext cx="5572760" cy="4406900"/>
          </a:xfrm>
          <a:prstGeom prst="rect">
            <a:avLst/>
          </a:prstGeom>
        </p:spPr>
      </p:pic>
      <p:pic>
        <p:nvPicPr>
          <p:cNvPr id="6" name="图片 5" descr="de240d6bd4e0f14b60b463826d046ee"/>
          <p:cNvPicPr>
            <a:picLocks noChangeAspect="1"/>
          </p:cNvPicPr>
          <p:nvPr/>
        </p:nvPicPr>
        <p:blipFill>
          <a:blip r:embed="rId3" cstate="print"/>
          <a:stretch>
            <a:fillRect/>
          </a:stretch>
        </p:blipFill>
        <p:spPr>
          <a:xfrm>
            <a:off x="6468755" y="913369"/>
            <a:ext cx="5080635" cy="4406900"/>
          </a:xfrm>
          <a:prstGeom prst="rect">
            <a:avLst/>
          </a:prstGeom>
        </p:spPr>
      </p:pic>
      <p:sp>
        <p:nvSpPr>
          <p:cNvPr id="7" name="文本框 6"/>
          <p:cNvSpPr txBox="1"/>
          <p:nvPr/>
        </p:nvSpPr>
        <p:spPr>
          <a:xfrm>
            <a:off x="513029" y="5550975"/>
            <a:ext cx="5834499" cy="76835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200" dirty="0">
                <a:latin typeface="Times New Roman" panose="02020603050405020304" pitchFamily="18" charset="0"/>
                <a:cs typeface="Times New Roman" panose="02020603050405020304" pitchFamily="18" charset="0"/>
              </a:rPr>
              <a:t>2019</a:t>
            </a:r>
            <a:r>
              <a:rPr lang="zh-CN" altLang="en-US" sz="2200" dirty="0">
                <a:latin typeface="Times New Roman" panose="02020603050405020304" pitchFamily="18" charset="0"/>
                <a:cs typeface="Times New Roman" panose="02020603050405020304" pitchFamily="18" charset="0"/>
              </a:rPr>
              <a:t>年</a:t>
            </a:r>
            <a:r>
              <a:rPr lang="en-US" altLang="zh-CN" sz="2200" dirty="0">
                <a:latin typeface="Times New Roman" panose="02020603050405020304" pitchFamily="18" charset="0"/>
                <a:cs typeface="Times New Roman" panose="02020603050405020304" pitchFamily="18" charset="0"/>
              </a:rPr>
              <a:t>4</a:t>
            </a:r>
            <a:r>
              <a:rPr lang="zh-CN" altLang="en-US" sz="2200" dirty="0">
                <a:latin typeface="Times New Roman" panose="02020603050405020304" pitchFamily="18" charset="0"/>
                <a:cs typeface="Times New Roman" panose="02020603050405020304" pitchFamily="18" charset="0"/>
              </a:rPr>
              <a:t>月</a:t>
            </a:r>
            <a:r>
              <a:rPr lang="en-US" altLang="zh-CN" sz="2200" dirty="0">
                <a:latin typeface="Times New Roman" panose="02020603050405020304" pitchFamily="18" charset="0"/>
                <a:cs typeface="Times New Roman" panose="02020603050405020304" pitchFamily="18" charset="0"/>
              </a:rPr>
              <a:t>14</a:t>
            </a:r>
            <a:r>
              <a:rPr lang="zh-CN" altLang="en-US" sz="2200" dirty="0">
                <a:latin typeface="Times New Roman" panose="02020603050405020304" pitchFamily="18" charset="0"/>
                <a:cs typeface="Times New Roman" panose="02020603050405020304" pitchFamily="18" charset="0"/>
              </a:rPr>
              <a:t>日广西省水利厅、各市局、高校一行</a:t>
            </a:r>
            <a:r>
              <a:rPr lang="en-US" altLang="zh-CN" sz="2200" dirty="0">
                <a:latin typeface="Times New Roman" panose="02020603050405020304" pitchFamily="18" charset="0"/>
                <a:cs typeface="Times New Roman" panose="02020603050405020304" pitchFamily="18" charset="0"/>
              </a:rPr>
              <a:t>20</a:t>
            </a:r>
            <a:r>
              <a:rPr lang="zh-CN" altLang="en-US" sz="2200" dirty="0">
                <a:latin typeface="Times New Roman" panose="02020603050405020304" pitchFamily="18" charset="0"/>
                <a:cs typeface="Times New Roman" panose="02020603050405020304" pitchFamily="18" charset="0"/>
              </a:rPr>
              <a:t>余人到我校调研合同节水管理项目。</a:t>
            </a:r>
            <a:endParaRPr lang="zh-CN" altLang="en-US" sz="22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767129" y="5559911"/>
            <a:ext cx="5037471" cy="76835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200" dirty="0">
                <a:latin typeface="Times New Roman" panose="02020603050405020304" pitchFamily="18" charset="0"/>
                <a:cs typeface="Times New Roman" panose="02020603050405020304" pitchFamily="18" charset="0"/>
              </a:rPr>
              <a:t>2019</a:t>
            </a:r>
            <a:r>
              <a:rPr lang="zh-CN" altLang="en-US" sz="2200" dirty="0">
                <a:latin typeface="Times New Roman" panose="02020603050405020304" pitchFamily="18" charset="0"/>
                <a:cs typeface="Times New Roman" panose="02020603050405020304" pitchFamily="18" charset="0"/>
              </a:rPr>
              <a:t>年</a:t>
            </a:r>
            <a:r>
              <a:rPr lang="en-US" altLang="zh-CN" sz="2200" dirty="0">
                <a:latin typeface="Times New Roman" panose="02020603050405020304" pitchFamily="18" charset="0"/>
                <a:cs typeface="Times New Roman" panose="02020603050405020304" pitchFamily="18" charset="0"/>
              </a:rPr>
              <a:t>5</a:t>
            </a:r>
            <a:r>
              <a:rPr lang="zh-CN" altLang="en-US" sz="2200" dirty="0">
                <a:latin typeface="Times New Roman" panose="02020603050405020304" pitchFamily="18" charset="0"/>
                <a:cs typeface="Times New Roman" panose="02020603050405020304" pitchFamily="18" charset="0"/>
              </a:rPr>
              <a:t>月</a:t>
            </a:r>
            <a:r>
              <a:rPr lang="en-US" altLang="zh-CN" sz="2200" dirty="0">
                <a:latin typeface="Times New Roman" panose="02020603050405020304" pitchFamily="18" charset="0"/>
                <a:cs typeface="Times New Roman" panose="02020603050405020304" pitchFamily="18" charset="0"/>
              </a:rPr>
              <a:t>8</a:t>
            </a:r>
            <a:r>
              <a:rPr lang="zh-CN" altLang="en-US" sz="2200" dirty="0">
                <a:latin typeface="Times New Roman" panose="02020603050405020304" pitchFamily="18" charset="0"/>
                <a:cs typeface="Times New Roman" panose="02020603050405020304" pitchFamily="18" charset="0"/>
              </a:rPr>
              <a:t>日，江西水利厅一行</a:t>
            </a:r>
            <a:r>
              <a:rPr lang="en-US" altLang="zh-CN" sz="2200" dirty="0">
                <a:latin typeface="Times New Roman" panose="02020603050405020304" pitchFamily="18" charset="0"/>
                <a:cs typeface="Times New Roman" panose="02020603050405020304" pitchFamily="18" charset="0"/>
              </a:rPr>
              <a:t>7</a:t>
            </a:r>
            <a:r>
              <a:rPr lang="zh-CN" altLang="en-US" sz="2200" dirty="0">
                <a:latin typeface="Times New Roman" panose="02020603050405020304" pitchFamily="18" charset="0"/>
                <a:cs typeface="Times New Roman" panose="02020603050405020304" pitchFamily="18" charset="0"/>
              </a:rPr>
              <a:t>人到我校调研合同节水管理项目。</a:t>
            </a:r>
            <a:endParaRPr lang="zh-CN" altLang="en-US" sz="22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562712" y="135800"/>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三、</a:t>
            </a:r>
            <a:r>
              <a:rPr lang="zh-CN" altLang="zh-CN" sz="3600" b="1" dirty="0">
                <a:latin typeface="微软雅黑" panose="020B0503020204020204" pitchFamily="34" charset="-122"/>
                <a:sym typeface="+mn-ea"/>
              </a:rPr>
              <a:t>项目</a:t>
            </a:r>
            <a:r>
              <a:rPr lang="zh-CN" altLang="en-US" sz="3600" b="1" dirty="0">
                <a:latin typeface="微软雅黑" panose="020B0503020204020204" pitchFamily="34" charset="-122"/>
                <a:sym typeface="+mn-ea"/>
              </a:rPr>
              <a:t>实施成效</a:t>
            </a:r>
            <a:endParaRPr lang="zh-CN" altLang="zh-CN" sz="3600" b="1" dirty="0">
              <a:solidFill>
                <a:srgbClr val="004C9F"/>
              </a:solidFill>
              <a:latin typeface="微软雅黑" panose="020B0503020204020204" pitchFamily="34" charset="-122"/>
            </a:endParaRPr>
          </a:p>
          <a:p>
            <a:endParaRPr lang="zh-CN" altLang="en-US" sz="135"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133256" y="283"/>
            <a:ext cx="12372671" cy="6872605"/>
          </a:xfrm>
          <a:prstGeom prst="rect">
            <a:avLst/>
          </a:prstGeom>
        </p:spPr>
      </p:pic>
      <p:sp>
        <p:nvSpPr>
          <p:cNvPr id="3" name="TextBox 2"/>
          <p:cNvSpPr txBox="1"/>
          <p:nvPr/>
        </p:nvSpPr>
        <p:spPr>
          <a:xfrm>
            <a:off x="1680912" y="3308337"/>
            <a:ext cx="10099957" cy="112395"/>
          </a:xfrm>
          <a:prstGeom prst="rect">
            <a:avLst/>
          </a:prstGeom>
          <a:noFill/>
        </p:spPr>
        <p:txBody>
          <a:bodyPr wrap="square" rtlCol="0">
            <a:spAutoFit/>
          </a:bodyPr>
          <a:lstStyle/>
          <a:p>
            <a:endParaRPr lang="zh-CN" altLang="en-US" sz="135" dirty="0"/>
          </a:p>
        </p:txBody>
      </p:sp>
      <p:sp>
        <p:nvSpPr>
          <p:cNvPr id="5" name="TextBox 4"/>
          <p:cNvSpPr txBox="1"/>
          <p:nvPr/>
        </p:nvSpPr>
        <p:spPr>
          <a:xfrm>
            <a:off x="1586341" y="4715331"/>
            <a:ext cx="10079880" cy="460375"/>
          </a:xfrm>
          <a:prstGeom prst="rect">
            <a:avLst/>
          </a:prstGeom>
          <a:noFill/>
        </p:spPr>
        <p:txBody>
          <a:bodyPr wrap="square" rtlCol="0">
            <a:spAutoFit/>
          </a:bodyPr>
          <a:lstStyle/>
          <a:p>
            <a:endParaRPr lang="zh-CN" altLang="en-US" sz="2400" dirty="0">
              <a:solidFill>
                <a:srgbClr val="000000"/>
              </a:solidFill>
              <a:latin typeface="微软雅黑" panose="020B0503020204020204" pitchFamily="34" charset="-122"/>
            </a:endParaRPr>
          </a:p>
        </p:txBody>
      </p:sp>
      <p:sp>
        <p:nvSpPr>
          <p:cNvPr id="4" name="文本框 3"/>
          <p:cNvSpPr txBox="1"/>
          <p:nvPr/>
        </p:nvSpPr>
        <p:spPr>
          <a:xfrm>
            <a:off x="0" y="778100"/>
            <a:ext cx="2917191" cy="891540"/>
          </a:xfrm>
          <a:prstGeom prst="rect">
            <a:avLst/>
          </a:prstGeom>
          <a:noFill/>
        </p:spPr>
        <p:txBody>
          <a:bodyPr wrap="square" rtlCol="0">
            <a:spAutoFit/>
          </a:bodyPr>
          <a:lstStyle/>
          <a:p>
            <a:pPr marL="457200" indent="-457200" algn="l" eaLnBrk="0" hangingPunct="0">
              <a:lnSpc>
                <a:spcPct val="130000"/>
              </a:lnSpc>
              <a:buFont typeface="Wingdings" panose="05000000000000000000" pitchFamily="2" charset="2"/>
              <a:buChar char="Ø"/>
            </a:pPr>
            <a:r>
              <a:rPr lang="zh-CN" altLang="en-US" sz="3200" b="1" dirty="0" smtClean="0">
                <a:latin typeface="+mn-lt"/>
              </a:rPr>
              <a:t>体会一</a:t>
            </a:r>
            <a:r>
              <a:rPr lang="en-US" altLang="zh-CN" sz="3200" b="1" dirty="0" smtClean="0">
                <a:latin typeface="+mn-lt"/>
              </a:rPr>
              <a:t>: </a:t>
            </a:r>
            <a:r>
              <a:rPr lang="zh-CN" altLang="en-US" sz="4000" b="1" dirty="0" smtClean="0">
                <a:solidFill>
                  <a:srgbClr val="FF0000"/>
                </a:solidFill>
                <a:latin typeface="+mn-lt"/>
              </a:rPr>
              <a:t>水</a:t>
            </a:r>
            <a:endParaRPr lang="zh-CN" altLang="en-US" sz="3200" b="1" dirty="0">
              <a:solidFill>
                <a:srgbClr val="FF0000"/>
              </a:solidFill>
              <a:latin typeface="+mn-lt"/>
            </a:endParaRPr>
          </a:p>
        </p:txBody>
      </p:sp>
      <p:sp>
        <p:nvSpPr>
          <p:cNvPr id="9" name="文本框 8"/>
          <p:cNvSpPr txBox="1"/>
          <p:nvPr/>
        </p:nvSpPr>
        <p:spPr>
          <a:xfrm>
            <a:off x="388091" y="0"/>
            <a:ext cx="5758180" cy="645160"/>
          </a:xfrm>
          <a:prstGeom prst="rect">
            <a:avLst/>
          </a:prstGeom>
          <a:noFill/>
        </p:spPr>
        <p:txBody>
          <a:bodyPr wrap="square" rtlCol="0">
            <a:spAutoFit/>
          </a:bodyPr>
          <a:lstStyle/>
          <a:p>
            <a:r>
              <a:rPr lang="zh-CN" altLang="en-US" sz="3600" b="1" dirty="0">
                <a:latin typeface="微软雅黑" panose="020B0503020204020204" pitchFamily="34" charset="-122"/>
                <a:sym typeface="+mn-ea"/>
              </a:rPr>
              <a:t>四</a:t>
            </a:r>
            <a:r>
              <a:rPr lang="zh-CN" altLang="en-US" sz="3600" b="1" dirty="0" smtClean="0">
                <a:latin typeface="微软雅黑" panose="020B0503020204020204" pitchFamily="34" charset="-122"/>
                <a:sym typeface="+mn-ea"/>
              </a:rPr>
              <a:t>、项目实施体会</a:t>
            </a:r>
            <a:endParaRPr lang="zh-CN" altLang="en-US" sz="135" dirty="0"/>
          </a:p>
        </p:txBody>
      </p:sp>
      <p:grpSp>
        <p:nvGrpSpPr>
          <p:cNvPr id="10" name="组合 9"/>
          <p:cNvGrpSpPr/>
          <p:nvPr/>
        </p:nvGrpSpPr>
        <p:grpSpPr>
          <a:xfrm>
            <a:off x="4634667" y="2205977"/>
            <a:ext cx="6949872" cy="1467171"/>
            <a:chOff x="4117678" y="-343251"/>
            <a:chExt cx="3837944" cy="3395097"/>
          </a:xfrm>
          <a:effectLst>
            <a:outerShdw blurRad="381000" dist="254000" dir="8100000" algn="tr" rotWithShape="0">
              <a:prstClr val="black">
                <a:alpha val="40000"/>
              </a:prstClr>
            </a:outerShdw>
          </a:effectLst>
        </p:grpSpPr>
        <p:sp>
          <p:nvSpPr>
            <p:cNvPr id="11" name="圆角矩形 73"/>
            <p:cNvSpPr/>
            <p:nvPr/>
          </p:nvSpPr>
          <p:spPr>
            <a:xfrm>
              <a:off x="4117678" y="-343251"/>
              <a:ext cx="3837944" cy="3395097"/>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圆角矩形 74"/>
            <p:cNvSpPr/>
            <p:nvPr/>
          </p:nvSpPr>
          <p:spPr>
            <a:xfrm>
              <a:off x="4182230" y="-293238"/>
              <a:ext cx="3742172" cy="32117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pPr>
              <a:r>
                <a:rPr lang="zh-CN"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水资源消耗量巨大</a:t>
              </a:r>
              <a:endPar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a:lnSpc>
                  <a:spcPct val="125000"/>
                </a:lnSpc>
                <a:buFont typeface="Wingdings" panose="05000000000000000000" pitchFamily="2" charset="2"/>
                <a:buChar char="Ø"/>
              </a:pP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2002</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年，全国淡水取用量达到</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5497</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亿</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m³</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，大约占世界年取用量的</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13%</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2014</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年用水总量</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6094.9</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亿</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m³</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，位居世界第二位。</a:t>
              </a:r>
              <a:endPar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a:lnSpc>
                  <a:spcPct val="125000"/>
                </a:lnSpc>
                <a:buFont typeface="Wingdings" panose="05000000000000000000" pitchFamily="2" charset="2"/>
                <a:buChar char="Ø"/>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北方部分缺水地区地下水严重超采，已经形成世界上最大的超采漏斗。</a:t>
              </a:r>
              <a:endPar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grpSp>
      <p:cxnSp>
        <p:nvCxnSpPr>
          <p:cNvPr id="14" name="直接连接符 13"/>
          <p:cNvCxnSpPr/>
          <p:nvPr/>
        </p:nvCxnSpPr>
        <p:spPr>
          <a:xfrm>
            <a:off x="3370500" y="3670149"/>
            <a:ext cx="1264167" cy="78296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680269" y="2808883"/>
            <a:ext cx="1897863" cy="13079"/>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441344" y="1085948"/>
            <a:ext cx="2115452" cy="1185312"/>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133265" y="2058191"/>
            <a:ext cx="3567751" cy="3121136"/>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hexagon">
              <a:avLst/>
            </a:prstGeom>
            <a:solidFill>
              <a:schemeClr val="accent5">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椭圆 19"/>
            <p:cNvSpPr/>
            <p:nvPr/>
          </p:nvSpPr>
          <p:spPr>
            <a:xfrm>
              <a:off x="392112" y="756298"/>
              <a:ext cx="3825874" cy="3825874"/>
            </a:xfrm>
            <a:prstGeom prst="hexagon">
              <a:avLst/>
            </a:prstGeom>
            <a:blipFill>
              <a:blip r:embed="rId2">
                <a:alphaModFix amt="84000"/>
                <a:extLst>
                  <a:ext uri="{BEBA8EAE-BF5A-486C-A8C5-ECC9F3942E4B}">
                    <a14:imgProps xmlns:a14="http://schemas.microsoft.com/office/drawing/2010/main">
                      <a14:imgLayer r:embed="rId3">
                        <a14:imgEffect>
                          <a14:saturation sat="148000"/>
                        </a14:imgEffect>
                      </a14:imgLayer>
                    </a14:imgProps>
                  </a:ext>
                  <a:ext uri="{28A0092B-C50C-407E-A947-70E740481C1C}">
                    <a14:useLocalDpi xmlns:a14="http://schemas.microsoft.com/office/drawing/2010/main" val="0"/>
                  </a:ext>
                </a:extLst>
              </a:blip>
              <a:stretch>
                <a:fillRect/>
              </a:stretch>
            </a:blipFill>
            <a:ln w="25400" cap="flat" cmpd="sng" algn="ctr">
              <a:noFill/>
              <a:prstDash val="solid"/>
            </a:ln>
            <a:effectLst/>
          </p:spPr>
          <p:txBody>
            <a:bodyPr rtlCol="0" anchor="ctr"/>
            <a:lstStyle/>
            <a:p>
              <a:pPr algn="ctr">
                <a:defRPr/>
              </a:pPr>
              <a:endParaRPr lang="en-US" altLang="zh-CN"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21" name="文本1"/>
          <p:cNvSpPr>
            <a:spLocks noChangeArrowheads="1"/>
          </p:cNvSpPr>
          <p:nvPr/>
        </p:nvSpPr>
        <p:spPr bwMode="gray">
          <a:xfrm>
            <a:off x="3884019" y="1413143"/>
            <a:ext cx="6335432" cy="891780"/>
          </a:xfrm>
          <a:prstGeom prst="roundRect">
            <a:avLst>
              <a:gd name="adj" fmla="val 11505"/>
            </a:avLst>
          </a:prstGeom>
          <a:noFill/>
          <a:ln w="28575" cap="flat" cmpd="sng" algn="ctr">
            <a:noFill/>
            <a:prstDash val="solid"/>
          </a:ln>
          <a:effectLst/>
        </p:spPr>
        <p:txBody>
          <a:bodyPr lIns="68588" tIns="34294" rIns="68588" bIns="34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zh-CN" sz="10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2" name="组合 21"/>
          <p:cNvGrpSpPr/>
          <p:nvPr/>
        </p:nvGrpSpPr>
        <p:grpSpPr>
          <a:xfrm>
            <a:off x="4675507" y="3809091"/>
            <a:ext cx="6949873" cy="1298905"/>
            <a:chOff x="4304043" y="1286668"/>
            <a:chExt cx="3837944" cy="2757793"/>
          </a:xfrm>
          <a:solidFill>
            <a:schemeClr val="accent3">
              <a:lumMod val="95000"/>
            </a:schemeClr>
          </a:solidFill>
          <a:effectLst>
            <a:outerShdw blurRad="381000" dist="254000" dir="8100000" algn="tr" rotWithShape="0">
              <a:prstClr val="black">
                <a:alpha val="40000"/>
              </a:prstClr>
            </a:outerShdw>
          </a:effectLst>
        </p:grpSpPr>
        <p:sp>
          <p:nvSpPr>
            <p:cNvPr id="23" name="圆角矩形 97"/>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4" name="圆角矩形 98"/>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25" name="文本1"/>
          <p:cNvSpPr>
            <a:spLocks noChangeArrowheads="1"/>
          </p:cNvSpPr>
          <p:nvPr/>
        </p:nvSpPr>
        <p:spPr bwMode="gray">
          <a:xfrm>
            <a:off x="4784675" y="3611543"/>
            <a:ext cx="6335432" cy="1550128"/>
          </a:xfrm>
          <a:prstGeom prst="roundRect">
            <a:avLst>
              <a:gd name="adj" fmla="val 11505"/>
            </a:avLst>
          </a:prstGeom>
          <a:noFill/>
          <a:ln w="28575" cap="flat" cmpd="sng" algn="ctr">
            <a:noFill/>
            <a:prstDash val="solid"/>
          </a:ln>
          <a:effectLst/>
        </p:spPr>
        <p:txBody>
          <a:bodyPr lIns="68588" tIns="34294" rIns="68588" bIns="34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5000"/>
              </a:lnSpc>
            </a:pPr>
            <a:r>
              <a:rPr lang="zh-CN"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水资源时空分布不均衡</a:t>
            </a:r>
            <a:endPar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 我国水资源时间分布：夏秋多，冬春少，且年际变化大；地区分布特点：东多西少，南多北少</a:t>
            </a:r>
            <a:endParaRPr lang="zh-CN" altLang="zh-CN" sz="16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6" name="组合 25"/>
          <p:cNvGrpSpPr/>
          <p:nvPr/>
        </p:nvGrpSpPr>
        <p:grpSpPr>
          <a:xfrm>
            <a:off x="4697727" y="5239417"/>
            <a:ext cx="6968495" cy="1500680"/>
            <a:chOff x="4304043" y="1286668"/>
            <a:chExt cx="3837944" cy="2757793"/>
          </a:xfrm>
          <a:effectLst>
            <a:outerShdw blurRad="381000" dist="254000" dir="8100000" algn="tr" rotWithShape="0">
              <a:prstClr val="black">
                <a:alpha val="40000"/>
              </a:prstClr>
            </a:outerShdw>
          </a:effectLst>
        </p:grpSpPr>
        <p:sp>
          <p:nvSpPr>
            <p:cNvPr id="27" name="圆角矩形 10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8" name="圆角矩形 102"/>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29" name="文本1"/>
          <p:cNvSpPr>
            <a:spLocks noChangeArrowheads="1"/>
          </p:cNvSpPr>
          <p:nvPr/>
        </p:nvSpPr>
        <p:spPr bwMode="gray">
          <a:xfrm>
            <a:off x="4899591" y="5283513"/>
            <a:ext cx="6564765" cy="1456583"/>
          </a:xfrm>
          <a:prstGeom prst="roundRect">
            <a:avLst>
              <a:gd name="adj" fmla="val 11505"/>
            </a:avLst>
          </a:prstGeom>
          <a:solidFill>
            <a:schemeClr val="accent5">
              <a:lumMod val="20000"/>
              <a:lumOff val="80000"/>
            </a:schemeClr>
          </a:solidFill>
          <a:ln w="28575" cap="flat" cmpd="sng" algn="ctr">
            <a:noFill/>
            <a:prstDash val="solid"/>
          </a:ln>
          <a:effectLst/>
        </p:spPr>
        <p:txBody>
          <a:bodyPr lIns="68588" tIns="34294" rIns="68588" bIns="3429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5000"/>
              </a:lnSpc>
            </a:pPr>
            <a:r>
              <a:rPr lang="zh-CN"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水问题严峻</a:t>
            </a:r>
            <a:endPar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水资源短缺：</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600</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多个建制市中有</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400</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多个城市供水不足，其中严重缺水的城市</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110</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多个；水生态损害、水环境污染：全国</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532</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条河流中，有</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436</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条受到不同程度的污染，主要江河水功能区水质达标率仅</a:t>
            </a: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58.7%</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600" dirty="0">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30" name="直接连接符 29"/>
          <p:cNvCxnSpPr/>
          <p:nvPr/>
        </p:nvCxnSpPr>
        <p:spPr>
          <a:xfrm>
            <a:off x="2827363" y="5066360"/>
            <a:ext cx="1684676" cy="1039571"/>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4588799" y="575771"/>
            <a:ext cx="6949872" cy="1574747"/>
            <a:chOff x="4117678" y="-343251"/>
            <a:chExt cx="3837944" cy="3644035"/>
          </a:xfrm>
          <a:solidFill>
            <a:schemeClr val="accent1">
              <a:lumMod val="20000"/>
              <a:lumOff val="80000"/>
            </a:schemeClr>
          </a:solidFill>
          <a:effectLst>
            <a:outerShdw blurRad="381000" dist="254000" dir="8100000" algn="tr" rotWithShape="0">
              <a:prstClr val="black">
                <a:alpha val="40000"/>
              </a:prstClr>
            </a:outerShdw>
          </a:effectLst>
        </p:grpSpPr>
        <p:sp>
          <p:nvSpPr>
            <p:cNvPr id="36" name="圆角矩形 73"/>
            <p:cNvSpPr/>
            <p:nvPr/>
          </p:nvSpPr>
          <p:spPr>
            <a:xfrm>
              <a:off x="4117678" y="-343251"/>
              <a:ext cx="3837944" cy="33950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7" name="圆角矩形 74"/>
            <p:cNvSpPr/>
            <p:nvPr/>
          </p:nvSpPr>
          <p:spPr>
            <a:xfrm>
              <a:off x="4165562" y="88987"/>
              <a:ext cx="3742172" cy="32117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pPr>
              <a:r>
                <a:rPr lang="zh-CN"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水资源人均占有量少</a:t>
              </a:r>
              <a:endPar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lgn="just">
                <a:lnSpc>
                  <a:spcPct val="125000"/>
                </a:lnSpc>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我国是一个干旱缺水严重的国家。我国的淡水资源总量为</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2.8</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万亿</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m³</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，占全球水资源的</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6%</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，名列世界第四位。但我国的人均水资源量只有</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2200m³</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，仅为世界平均水平的</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1/4</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，是全球人均水资源最贫乏的</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13</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个国家之一。</a:t>
              </a:r>
              <a:endPar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just">
                <a:lnSpc>
                  <a:spcPct val="125000"/>
                </a:lnSpc>
              </a:pPr>
              <a:endPar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15" name="TextBox 14"/>
          <p:cNvSpPr txBox="1"/>
          <p:nvPr/>
        </p:nvSpPr>
        <p:spPr>
          <a:xfrm>
            <a:off x="1231791" y="2169996"/>
            <a:ext cx="760021" cy="706755"/>
          </a:xfrm>
          <a:prstGeom prst="rect">
            <a:avLst/>
          </a:prstGeom>
          <a:noFill/>
        </p:spPr>
        <p:txBody>
          <a:bodyPr wrap="square" rtlCol="0">
            <a:spAutoFit/>
          </a:bodyPr>
          <a:lstStyle/>
          <a:p>
            <a:r>
              <a:rPr lang="zh-CN" altLang="en-US" sz="4000" b="1" dirty="0">
                <a:solidFill>
                  <a:srgbClr val="FF0000"/>
                </a:solidFill>
                <a:latin typeface="黑体" panose="02010609060101010101" pitchFamily="49" charset="-122"/>
                <a:ea typeface="黑体" panose="02010609060101010101" pitchFamily="49" charset="-122"/>
              </a:rPr>
              <a:t>水</a:t>
            </a:r>
            <a:endParaRPr lang="zh-CN" altLang="en-US" sz="4000" b="1" dirty="0">
              <a:solidFill>
                <a:srgbClr val="FF0000"/>
              </a:solidFill>
              <a:latin typeface="黑体" panose="02010609060101010101" pitchFamily="49" charset="-122"/>
              <a:ea typeface="黑体" panose="02010609060101010101" pitchFamily="49" charset="-122"/>
            </a:endParaRPr>
          </a:p>
        </p:txBody>
      </p:sp>
      <p:sp>
        <p:nvSpPr>
          <p:cNvPr id="145413" name="矩形 145412"/>
          <p:cNvSpPr/>
          <p:nvPr/>
        </p:nvSpPr>
        <p:spPr>
          <a:xfrm>
            <a:off x="300567" y="2921847"/>
            <a:ext cx="2831253" cy="1938020"/>
          </a:xfrm>
          <a:prstGeom prst="rect">
            <a:avLst/>
          </a:prstGeom>
        </p:spPr>
        <p:txBody>
          <a:bodyPr wrap="square">
            <a:spAutoFit/>
          </a:bodyPr>
          <a:lstStyle/>
          <a:p>
            <a:pPr marL="285750" indent="-285750">
              <a:buFont typeface="Wingdings" panose="05000000000000000000" pitchFamily="2" charset="2"/>
              <a:buChar char="l"/>
            </a:pPr>
            <a:r>
              <a:rPr lang="zh-CN" altLang="en-US" sz="2400" b="1" dirty="0">
                <a:solidFill>
                  <a:srgbClr val="FF0000"/>
                </a:solidFill>
              </a:rPr>
              <a:t>万物之源（生命之源、生产之要、生态之基）</a:t>
            </a:r>
            <a:endParaRPr lang="en-US" altLang="zh-CN" sz="2400" b="1" dirty="0">
              <a:solidFill>
                <a:srgbClr val="FF0000"/>
              </a:solidFill>
            </a:endParaRPr>
          </a:p>
          <a:p>
            <a:pPr marL="285750" indent="-285750">
              <a:buFont typeface="Wingdings" panose="05000000000000000000" pitchFamily="2" charset="2"/>
              <a:buChar char="l"/>
            </a:pPr>
            <a:r>
              <a:rPr lang="zh-CN" altLang="en-US" sz="2400" b="1" dirty="0">
                <a:solidFill>
                  <a:srgbClr val="FF0000"/>
                </a:solidFill>
                <a:latin typeface="+mn-ea"/>
                <a:sym typeface="+mn-ea"/>
              </a:rPr>
              <a:t>水不可替代</a:t>
            </a:r>
            <a:endParaRPr lang="en-US" altLang="zh-CN" sz="2400" b="1" dirty="0">
              <a:solidFill>
                <a:srgbClr val="FF0000"/>
              </a:solidFill>
              <a:latin typeface="+mn-ea"/>
              <a:sym typeface="+mn-ea"/>
            </a:endParaRPr>
          </a:p>
          <a:p>
            <a:pPr marL="285750" indent="-285750">
              <a:buFont typeface="Wingdings" panose="05000000000000000000" pitchFamily="2" charset="2"/>
              <a:buChar char="l"/>
            </a:pPr>
            <a:r>
              <a:rPr lang="zh-CN" altLang="en-US" sz="2400" b="1" dirty="0">
                <a:solidFill>
                  <a:srgbClr val="FF0000"/>
                </a:solidFill>
                <a:latin typeface="+mn-ea"/>
                <a:sym typeface="+mn-ea"/>
              </a:rPr>
              <a:t>水不可再生</a:t>
            </a:r>
            <a:r>
              <a:rPr lang="zh-CN" altLang="en-US" sz="2400" b="1" dirty="0">
                <a:solidFill>
                  <a:srgbClr val="FF0000"/>
                </a:solidFill>
              </a:rPr>
              <a:t> </a:t>
            </a:r>
            <a:endParaRPr lang="zh-CN" altLang="en-US" sz="2400" b="1"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mayn\Desktop\timg (6).jpgtimg (6)"/>
          <p:cNvPicPr>
            <a:picLocks noChangeAspect="1"/>
          </p:cNvPicPr>
          <p:nvPr/>
        </p:nvPicPr>
        <p:blipFill>
          <a:blip r:embed="rId1" cstate="print"/>
          <a:srcRect/>
          <a:stretch>
            <a:fillRect/>
          </a:stretch>
        </p:blipFill>
        <p:spPr>
          <a:xfrm>
            <a:off x="-25209" y="-5715"/>
            <a:ext cx="12200891" cy="6870065"/>
          </a:xfrm>
          <a:prstGeom prst="rect">
            <a:avLst/>
          </a:prstGeom>
        </p:spPr>
      </p:pic>
      <p:sp>
        <p:nvSpPr>
          <p:cNvPr id="3" name="文本框 2"/>
          <p:cNvSpPr txBox="1"/>
          <p:nvPr/>
        </p:nvSpPr>
        <p:spPr>
          <a:xfrm>
            <a:off x="542185" y="798967"/>
            <a:ext cx="11107629" cy="5077460"/>
          </a:xfrm>
          <a:prstGeom prst="rect">
            <a:avLst/>
          </a:prstGeom>
          <a:noFill/>
        </p:spPr>
        <p:txBody>
          <a:bodyPr wrap="square" rtlCol="0">
            <a:spAutoFit/>
          </a:bodyPr>
          <a:lstStyle/>
          <a:p>
            <a:pPr eaLnBrk="1" latinLnBrk="0" hangingPunct="1">
              <a:lnSpc>
                <a:spcPct val="150000"/>
              </a:lnSpc>
            </a:pPr>
            <a:r>
              <a:rPr lang="en-US" altLang="zh-CN" sz="135" spc="120" dirty="0">
                <a:latin typeface="微软雅黑" panose="020B0503020204020204" pitchFamily="34" charset="-122"/>
                <a:sym typeface="+mn-ea"/>
              </a:rPr>
              <a:t>      </a:t>
            </a:r>
            <a:r>
              <a:rPr lang="en-US" altLang="zh-CN" sz="2400" spc="120" dirty="0">
                <a:latin typeface="+mj-lt"/>
                <a:ea typeface="+mj-lt"/>
                <a:cs typeface="+mj-lt"/>
                <a:sym typeface="+mn-ea"/>
              </a:rPr>
              <a:t> </a:t>
            </a:r>
            <a:r>
              <a:rPr lang="zh-CN" altLang="zh-CN" sz="2400" spc="120" dirty="0">
                <a:latin typeface="+mj-lt"/>
                <a:ea typeface="+mj-lt"/>
                <a:cs typeface="+mj-lt"/>
                <a:sym typeface="+mn-ea"/>
              </a:rPr>
              <a:t>河北工程大学</a:t>
            </a:r>
            <a:r>
              <a:rPr lang="zh-CN" altLang="en-US" sz="2400" spc="120" dirty="0">
                <a:latin typeface="+mj-lt"/>
                <a:ea typeface="+mj-lt"/>
                <a:cs typeface="+mj-lt"/>
                <a:sym typeface="+mn-ea"/>
              </a:rPr>
              <a:t>由原华北水利水电学院（邯郸）等四所学校于</a:t>
            </a:r>
            <a:r>
              <a:rPr lang="en-US" altLang="zh-CN" sz="2400" spc="120" dirty="0">
                <a:latin typeface="+mj-lt"/>
                <a:ea typeface="+mj-lt"/>
                <a:cs typeface="+mj-lt"/>
                <a:sym typeface="+mn-ea"/>
              </a:rPr>
              <a:t>2003</a:t>
            </a:r>
            <a:r>
              <a:rPr lang="zh-CN" altLang="en-US" sz="2400" spc="120" dirty="0">
                <a:latin typeface="+mj-lt"/>
                <a:ea typeface="+mj-lt"/>
                <a:cs typeface="+mj-lt"/>
                <a:sym typeface="+mn-ea"/>
              </a:rPr>
              <a:t>年合并组建而成，</a:t>
            </a:r>
            <a:r>
              <a:rPr lang="zh-CN" altLang="zh-CN" sz="2400" spc="120" dirty="0">
                <a:latin typeface="+mj-lt"/>
                <a:ea typeface="+mj-lt"/>
                <a:cs typeface="+mj-lt"/>
                <a:sym typeface="+mn-ea"/>
              </a:rPr>
              <a:t>是河北省重点骨干大学；河北省人民政府、水利部共建高校，水利部综合事业局战略合作单位。学校依托水利部，</a:t>
            </a:r>
            <a:r>
              <a:rPr lang="zh-CN" altLang="en-US" sz="2400" spc="120" dirty="0">
                <a:latin typeface="+mj-lt"/>
                <a:ea typeface="+mj-lt"/>
                <a:cs typeface="+mj-lt"/>
                <a:sym typeface="+mn-ea"/>
              </a:rPr>
              <a:t>先后于</a:t>
            </a:r>
            <a:r>
              <a:rPr lang="zh-CN" altLang="zh-CN" sz="2400" spc="120" dirty="0">
                <a:latin typeface="+mj-lt"/>
                <a:ea typeface="+mj-lt"/>
                <a:cs typeface="+mj-lt"/>
                <a:sym typeface="+mn-ea"/>
              </a:rPr>
              <a:t>201</a:t>
            </a:r>
            <a:r>
              <a:rPr lang="en-US" altLang="zh-CN" sz="2400" spc="120" dirty="0">
                <a:latin typeface="+mj-lt"/>
                <a:ea typeface="+mj-lt"/>
                <a:cs typeface="+mj-lt"/>
                <a:sym typeface="+mn-ea"/>
              </a:rPr>
              <a:t>3</a:t>
            </a:r>
            <a:r>
              <a:rPr lang="zh-CN" altLang="zh-CN" sz="2400" spc="120" dirty="0">
                <a:latin typeface="+mj-lt"/>
                <a:ea typeface="+mj-lt"/>
                <a:cs typeface="+mj-lt"/>
                <a:sym typeface="+mn-ea"/>
              </a:rPr>
              <a:t>年获批服务国家特殊需求博士人才项目</a:t>
            </a:r>
            <a:r>
              <a:rPr lang="zh-CN" altLang="en-US" sz="2400" spc="120" dirty="0">
                <a:latin typeface="+mj-lt"/>
                <a:ea typeface="+mj-lt"/>
                <a:cs typeface="+mj-lt"/>
                <a:sym typeface="+mn-ea"/>
              </a:rPr>
              <a:t>、</a:t>
            </a:r>
            <a:r>
              <a:rPr lang="en-US" altLang="zh-CN" sz="2400" spc="120" dirty="0">
                <a:latin typeface="+mj-lt"/>
                <a:ea typeface="+mj-lt"/>
                <a:cs typeface="+mj-lt"/>
                <a:sym typeface="+mn-ea"/>
              </a:rPr>
              <a:t>2014</a:t>
            </a:r>
            <a:r>
              <a:rPr lang="zh-CN" altLang="en-US" sz="2400" spc="120" dirty="0">
                <a:latin typeface="+mj-lt"/>
                <a:ea typeface="+mj-lt"/>
                <a:cs typeface="+mj-lt"/>
                <a:sym typeface="+mn-ea"/>
              </a:rPr>
              <a:t>年获批水利工程博士后科研流动站</a:t>
            </a:r>
            <a:r>
              <a:rPr lang="zh-CN" altLang="zh-CN" sz="2400" spc="120" dirty="0">
                <a:latin typeface="+mj-lt"/>
                <a:ea typeface="+mj-lt"/>
                <a:cs typeface="+mj-lt"/>
                <a:sym typeface="+mn-ea"/>
              </a:rPr>
              <a:t>。</a:t>
            </a:r>
            <a:r>
              <a:rPr lang="zh-CN" altLang="zh-CN" sz="2400" dirty="0">
                <a:latin typeface="+mj-lt"/>
                <a:ea typeface="+mj-lt"/>
                <a:cs typeface="+mj-lt"/>
                <a:sym typeface="+mn-ea"/>
              </a:rPr>
              <a:t>学校具有深厚水利行业背景，为国家培养了大批优秀水利人才。</a:t>
            </a:r>
            <a:endParaRPr lang="en-US" altLang="zh-CN" sz="2400" dirty="0">
              <a:latin typeface="+mj-lt"/>
              <a:ea typeface="+mj-lt"/>
              <a:cs typeface="+mj-lt"/>
            </a:endParaRPr>
          </a:p>
          <a:p>
            <a:pPr algn="just" eaLnBrk="1" latinLnBrk="0" hangingPunct="1">
              <a:lnSpc>
                <a:spcPct val="150000"/>
              </a:lnSpc>
              <a:spcBef>
                <a:spcPct val="0"/>
              </a:spcBef>
              <a:buFont typeface="Arial" panose="020B0604020202020204" pitchFamily="34" charset="0"/>
              <a:buNone/>
            </a:pPr>
            <a:r>
              <a:rPr lang="en-US" altLang="zh-CN" sz="2400" dirty="0">
                <a:latin typeface="+mj-lt"/>
                <a:ea typeface="+mj-lt"/>
                <a:cs typeface="+mj-lt"/>
                <a:sym typeface="+mn-ea"/>
              </a:rPr>
              <a:t>       2014</a:t>
            </a:r>
            <a:r>
              <a:rPr lang="zh-CN" altLang="en-US" sz="2400" dirty="0">
                <a:latin typeface="+mj-lt"/>
                <a:ea typeface="+mj-lt"/>
                <a:cs typeface="+mj-lt"/>
                <a:sym typeface="+mn-ea"/>
              </a:rPr>
              <a:t>年</a:t>
            </a:r>
            <a:r>
              <a:rPr lang="en-US" altLang="zh-CN" sz="2400" dirty="0">
                <a:solidFill>
                  <a:schemeClr val="tx1"/>
                </a:solidFill>
                <a:latin typeface="+mj-lt"/>
                <a:ea typeface="+mj-lt"/>
                <a:cs typeface="+mj-lt"/>
                <a:sym typeface="+mn-ea"/>
              </a:rPr>
              <a:t>11</a:t>
            </a:r>
            <a:r>
              <a:rPr lang="zh-CN" altLang="en-US" sz="2400" dirty="0">
                <a:solidFill>
                  <a:schemeClr val="tx1"/>
                </a:solidFill>
                <a:latin typeface="+mj-lt"/>
                <a:ea typeface="+mj-lt"/>
                <a:cs typeface="+mj-lt"/>
                <a:sym typeface="+mn-ea"/>
              </a:rPr>
              <a:t>月</a:t>
            </a:r>
            <a:r>
              <a:rPr lang="zh-CN" altLang="en-US" sz="2400" dirty="0">
                <a:latin typeface="+mj-lt"/>
                <a:ea typeface="+mj-lt"/>
                <a:cs typeface="+mj-lt"/>
                <a:sym typeface="+mn-ea"/>
              </a:rPr>
              <a:t>，</a:t>
            </a:r>
            <a:r>
              <a:rPr lang="zh-CN" altLang="zh-CN" sz="2400" dirty="0">
                <a:latin typeface="+mj-lt"/>
                <a:ea typeface="+mj-lt"/>
                <a:cs typeface="+mj-lt"/>
                <a:sym typeface="+mn-ea"/>
              </a:rPr>
              <a:t>水利部综合事业局遴选河北工程大学为合同节水管理全国首所试点高校</a:t>
            </a:r>
            <a:r>
              <a:rPr lang="zh-CN" altLang="en-US" sz="2400" dirty="0">
                <a:latin typeface="+mj-lt"/>
                <a:ea typeface="+mj-lt"/>
                <a:cs typeface="+mj-lt"/>
                <a:sym typeface="+mn-ea"/>
              </a:rPr>
              <a:t>。</a:t>
            </a:r>
            <a:endParaRPr lang="zh-CN" altLang="en-US" sz="2400" dirty="0">
              <a:latin typeface="+mj-lt"/>
              <a:ea typeface="+mj-lt"/>
              <a:cs typeface="+mj-lt"/>
            </a:endParaRPr>
          </a:p>
          <a:p>
            <a:pPr algn="just" eaLnBrk="1" latinLnBrk="0" hangingPunct="1">
              <a:lnSpc>
                <a:spcPct val="150000"/>
              </a:lnSpc>
              <a:spcBef>
                <a:spcPct val="0"/>
              </a:spcBef>
              <a:buFont typeface="Arial" panose="020B0604020202020204" pitchFamily="34" charset="0"/>
              <a:buNone/>
            </a:pPr>
            <a:r>
              <a:rPr lang="zh-CN" altLang="en-US" sz="2400" dirty="0">
                <a:latin typeface="+mj-lt"/>
                <a:ea typeface="+mj-lt"/>
                <a:cs typeface="+mj-lt"/>
                <a:sym typeface="+mn-ea"/>
              </a:rPr>
              <a:t>       作为涉水高校，在广大师生中强化节水意识，倡树节水理念，试点并率先开展合同节水这一利国利民利校的节水新模式责无旁贷。</a:t>
            </a:r>
            <a:endParaRPr lang="zh-CN" altLang="zh-CN" sz="135" spc="120" dirty="0">
              <a:latin typeface="微软雅黑" panose="020B0503020204020204" pitchFamily="34" charset="-122"/>
            </a:endParaRPr>
          </a:p>
        </p:txBody>
      </p:sp>
      <p:sp>
        <p:nvSpPr>
          <p:cNvPr id="4" name="文本框 3"/>
          <p:cNvSpPr txBox="1"/>
          <p:nvPr/>
        </p:nvSpPr>
        <p:spPr>
          <a:xfrm>
            <a:off x="318135" y="1720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一、</a:t>
            </a:r>
            <a:r>
              <a:rPr lang="zh-CN" altLang="zh-CN" sz="3600" b="1" dirty="0">
                <a:solidFill>
                  <a:schemeClr val="tx1"/>
                </a:solidFill>
                <a:uFillTx/>
                <a:latin typeface="微软雅黑" panose="020B0503020204020204" pitchFamily="34" charset="-122"/>
                <a:sym typeface="+mn-ea"/>
              </a:rPr>
              <a:t>项目</a:t>
            </a:r>
            <a:r>
              <a:rPr lang="zh-CN" altLang="en-US" sz="3600" b="1" dirty="0">
                <a:solidFill>
                  <a:schemeClr val="tx1"/>
                </a:solidFill>
                <a:uFillTx/>
                <a:latin typeface="微软雅黑" panose="020B0503020204020204" pitchFamily="34" charset="-122"/>
                <a:sym typeface="+mn-ea"/>
              </a:rPr>
              <a:t>实施</a:t>
            </a:r>
            <a:r>
              <a:rPr lang="zh-CN" altLang="zh-CN" sz="3600" b="1" dirty="0">
                <a:solidFill>
                  <a:schemeClr val="tx1"/>
                </a:solidFill>
                <a:uFillTx/>
                <a:latin typeface="微软雅黑" panose="020B0503020204020204" pitchFamily="34" charset="-122"/>
                <a:sym typeface="+mn-ea"/>
              </a:rPr>
              <a:t>背景</a:t>
            </a:r>
            <a:endParaRPr lang="zh-CN" altLang="zh-CN" sz="3600" b="1" dirty="0">
              <a:solidFill>
                <a:srgbClr val="004C9F"/>
              </a:solidFill>
              <a:latin typeface="微软雅黑" panose="020B0503020204020204" pitchFamily="34" charset="-122"/>
            </a:endParaRPr>
          </a:p>
          <a:p>
            <a:endParaRPr lang="zh-CN" altLang="en-US" sz="135"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mayn\Desktop\timg (6).jpgtimg (6)"/>
          <p:cNvPicPr>
            <a:picLocks noChangeAspect="1"/>
          </p:cNvPicPr>
          <p:nvPr/>
        </p:nvPicPr>
        <p:blipFill>
          <a:blip r:embed="rId1" cstate="print"/>
          <a:srcRect/>
          <a:stretch>
            <a:fillRect/>
          </a:stretch>
        </p:blipFill>
        <p:spPr>
          <a:xfrm>
            <a:off x="-8889" y="-12065"/>
            <a:ext cx="12200891" cy="6870065"/>
          </a:xfrm>
          <a:prstGeom prst="rect">
            <a:avLst/>
          </a:prstGeom>
        </p:spPr>
      </p:pic>
      <p:sp>
        <p:nvSpPr>
          <p:cNvPr id="100" name="文本框 99"/>
          <p:cNvSpPr txBox="1"/>
          <p:nvPr/>
        </p:nvSpPr>
        <p:spPr>
          <a:xfrm>
            <a:off x="620889" y="1467556"/>
            <a:ext cx="10848621" cy="2306955"/>
          </a:xfrm>
          <a:prstGeom prst="rect">
            <a:avLst/>
          </a:prstGeom>
          <a:noFill/>
          <a:ln w="9525">
            <a:noFill/>
          </a:ln>
        </p:spPr>
        <p:txBody>
          <a:bodyPr wrap="square">
            <a:spAutoFit/>
          </a:bodyPr>
          <a:lstStyle/>
          <a:p>
            <a:pPr marL="0" indent="356870" eaLnBrk="1" latinLnBrk="0" hangingPunct="1">
              <a:lnSpc>
                <a:spcPct val="150000"/>
              </a:lnSpc>
            </a:pPr>
            <a:r>
              <a:rPr lang="zh-CN" sz="3200" b="1" dirty="0">
                <a:latin typeface="黑体" panose="02010609060101010101" pitchFamily="49" charset="-122"/>
                <a:ea typeface="黑体" panose="02010609060101010101" pitchFamily="49" charset="-122"/>
              </a:rPr>
              <a:t>习近平总书记</a:t>
            </a:r>
            <a:r>
              <a:rPr lang="zh-CN" altLang="en-US" sz="3200" b="1" dirty="0">
                <a:latin typeface="黑体" panose="02010609060101010101" pitchFamily="49" charset="-122"/>
                <a:ea typeface="黑体" panose="02010609060101010101" pitchFamily="49" charset="-122"/>
              </a:rPr>
              <a:t>指出：</a:t>
            </a:r>
            <a:endParaRPr lang="zh-CN" sz="3200" b="0" dirty="0">
              <a:latin typeface="黑体" panose="02010609060101010101" pitchFamily="49" charset="-122"/>
              <a:ea typeface="黑体" panose="02010609060101010101" pitchFamily="49" charset="-122"/>
            </a:endParaRPr>
          </a:p>
          <a:p>
            <a:pPr marL="0" indent="356870" eaLnBrk="1" latinLnBrk="0" hangingPunct="1">
              <a:lnSpc>
                <a:spcPct val="150000"/>
              </a:lnSpc>
            </a:pPr>
            <a:r>
              <a:rPr lang="en-US" altLang="zh-CN" sz="3200" b="1" dirty="0">
                <a:solidFill>
                  <a:srgbClr val="C00000"/>
                </a:solidFill>
                <a:latin typeface="黑体" panose="02010609060101010101" pitchFamily="49" charset="-122"/>
                <a:ea typeface="黑体" panose="02010609060101010101" pitchFamily="49" charset="-122"/>
              </a:rPr>
              <a:t>   </a:t>
            </a:r>
            <a:r>
              <a:rPr lang="zh-CN" sz="3200" b="1" dirty="0">
                <a:solidFill>
                  <a:srgbClr val="C00000"/>
                </a:solidFill>
                <a:latin typeface="黑体" panose="02010609060101010101" pitchFamily="49" charset="-122"/>
                <a:ea typeface="黑体" panose="02010609060101010101" pitchFamily="49" charset="-122"/>
              </a:rPr>
              <a:t>我国水安全已全面亮起红灯，河川之危、水源之危是生存环境之危、民族存续之危！</a:t>
            </a:r>
            <a:endParaRPr lang="zh-CN" altLang="zh-CN" sz="3200" b="1" dirty="0">
              <a:solidFill>
                <a:srgbClr val="C0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0" y="-14605"/>
            <a:ext cx="12197715" cy="6872605"/>
          </a:xfrm>
          <a:prstGeom prst="rect">
            <a:avLst/>
          </a:prstGeom>
        </p:spPr>
      </p:pic>
      <p:sp>
        <p:nvSpPr>
          <p:cNvPr id="145409" name="矩形 7"/>
          <p:cNvSpPr>
            <a:spLocks noChangeArrowheads="1"/>
          </p:cNvSpPr>
          <p:nvPr/>
        </p:nvSpPr>
        <p:spPr bwMode="auto">
          <a:xfrm>
            <a:off x="486888" y="2112703"/>
            <a:ext cx="11174681" cy="1529715"/>
          </a:xfrm>
          <a:prstGeom prst="rect">
            <a:avLst/>
          </a:prstGeom>
          <a:noFill/>
          <a:ln w="9525">
            <a:noFill/>
            <a:miter lim="800000"/>
          </a:ln>
        </p:spPr>
        <p:txBody>
          <a:bodyPr wrap="square">
            <a:spAutoFit/>
          </a:bodyPr>
          <a:lstStyle/>
          <a:p>
            <a:pPr eaLnBrk="0" hangingPunct="0">
              <a:lnSpc>
                <a:spcPct val="130000"/>
              </a:lnSpc>
            </a:pPr>
            <a:r>
              <a:rPr lang="zh-CN" altLang="en-US" sz="2400" dirty="0">
                <a:solidFill>
                  <a:srgbClr val="000000"/>
                </a:solidFill>
                <a:latin typeface="微软雅黑" panose="020B0503020204020204" pitchFamily="34" charset="-122"/>
                <a:sym typeface="+mn-ea"/>
              </a:rPr>
              <a:t> </a:t>
            </a:r>
            <a:endParaRPr lang="en-US" altLang="zh-CN" sz="2400" dirty="0">
              <a:solidFill>
                <a:srgbClr val="000000"/>
              </a:solidFill>
              <a:latin typeface="微软雅黑" panose="020B0503020204020204" pitchFamily="34" charset="-122"/>
              <a:sym typeface="+mn-ea"/>
            </a:endParaRPr>
          </a:p>
          <a:p>
            <a:pPr eaLnBrk="0" hangingPunct="0">
              <a:lnSpc>
                <a:spcPct val="130000"/>
              </a:lnSpc>
            </a:pPr>
            <a:endParaRPr lang="en-US" altLang="zh-CN" sz="2400" dirty="0">
              <a:solidFill>
                <a:srgbClr val="000000"/>
              </a:solidFill>
              <a:latin typeface="微软雅黑" panose="020B0503020204020204" pitchFamily="34" charset="-122"/>
              <a:sym typeface="+mn-ea"/>
            </a:endParaRPr>
          </a:p>
          <a:p>
            <a:pPr eaLnBrk="0" hangingPunct="0">
              <a:lnSpc>
                <a:spcPct val="130000"/>
              </a:lnSpc>
            </a:pPr>
            <a:r>
              <a:rPr lang="zh-CN" altLang="en-US" sz="2400" dirty="0">
                <a:solidFill>
                  <a:srgbClr val="000000"/>
                </a:solidFill>
                <a:latin typeface="微软雅黑" panose="020B0503020204020204" pitchFamily="34" charset="-122"/>
                <a:sym typeface="+mn-ea"/>
              </a:rPr>
              <a:t>           </a:t>
            </a:r>
            <a:endParaRPr lang="zh-CN" altLang="en-US" sz="2400" dirty="0">
              <a:solidFill>
                <a:srgbClr val="000000"/>
              </a:solidFill>
              <a:latin typeface="微软雅黑" panose="020B0503020204020204" pitchFamily="34" charset="-122"/>
            </a:endParaRPr>
          </a:p>
        </p:txBody>
      </p:sp>
      <p:sp>
        <p:nvSpPr>
          <p:cNvPr id="3" name="TextBox 2"/>
          <p:cNvSpPr txBox="1"/>
          <p:nvPr/>
        </p:nvSpPr>
        <p:spPr>
          <a:xfrm>
            <a:off x="835377" y="1704623"/>
            <a:ext cx="10577689" cy="3713480"/>
          </a:xfrm>
          <a:prstGeom prst="rect">
            <a:avLst/>
          </a:prstGeom>
          <a:noFill/>
        </p:spPr>
        <p:txBody>
          <a:bodyPr wrap="square" rtlCol="0">
            <a:spAutoFit/>
          </a:bodyPr>
          <a:lstStyle/>
          <a:p>
            <a:pPr>
              <a:lnSpc>
                <a:spcPct val="200000"/>
              </a:lnSpc>
            </a:pPr>
            <a:r>
              <a:rPr lang="zh-CN" altLang="en-US" sz="2400" dirty="0">
                <a:solidFill>
                  <a:srgbClr val="000000"/>
                </a:solidFill>
                <a:latin typeface="微软雅黑" panose="020B0503020204020204" pitchFamily="34" charset="-122"/>
                <a:sym typeface="+mn-ea"/>
              </a:rPr>
              <a:t>       是经济建设、政治建设、文化建设、社会建设、生态文明建设五位一体总体布局的迫切需要。</a:t>
            </a:r>
            <a:endParaRPr lang="en-US" altLang="zh-CN" sz="2400" dirty="0">
              <a:solidFill>
                <a:srgbClr val="000000"/>
              </a:solidFill>
              <a:latin typeface="微软雅黑" panose="020B0503020204020204" pitchFamily="34" charset="-122"/>
              <a:sym typeface="+mn-ea"/>
            </a:endParaRPr>
          </a:p>
          <a:p>
            <a:pPr>
              <a:lnSpc>
                <a:spcPct val="200000"/>
              </a:lnSpc>
            </a:pPr>
            <a:r>
              <a:rPr lang="en-US" altLang="zh-CN" sz="2400" dirty="0">
                <a:solidFill>
                  <a:srgbClr val="000000"/>
                </a:solidFill>
                <a:latin typeface="微软雅黑" panose="020B0503020204020204" pitchFamily="34" charset="-122"/>
                <a:sym typeface="+mn-ea"/>
              </a:rPr>
              <a:t>       </a:t>
            </a:r>
            <a:r>
              <a:rPr lang="zh-CN" altLang="en-US" sz="2400" b="1" dirty="0">
                <a:solidFill>
                  <a:srgbClr val="000000"/>
                </a:solidFill>
                <a:latin typeface="微软雅黑" panose="020B0503020204020204" pitchFamily="34" charset="-122"/>
                <a:sym typeface="+mn-ea"/>
              </a:rPr>
              <a:t>是功在当代，利在千秋的造福子孙的</a:t>
            </a:r>
            <a:r>
              <a:rPr lang="zh-CN" altLang="en-US" sz="2400" b="1" dirty="0" smtClean="0">
                <a:solidFill>
                  <a:srgbClr val="000000"/>
                </a:solidFill>
                <a:latin typeface="微软雅黑" panose="020B0503020204020204" pitchFamily="34" charset="-122"/>
                <a:sym typeface="+mn-ea"/>
              </a:rPr>
              <a:t>工程</a:t>
            </a:r>
            <a:endParaRPr lang="en-US" altLang="zh-CN" sz="2400" b="1" dirty="0">
              <a:solidFill>
                <a:srgbClr val="000000"/>
              </a:solidFill>
              <a:latin typeface="微软雅黑" panose="020B0503020204020204" pitchFamily="34" charset="-122"/>
              <a:sym typeface="+mn-ea"/>
            </a:endParaRPr>
          </a:p>
          <a:p>
            <a:pPr eaLnBrk="1" latinLnBrk="0" hangingPunct="1">
              <a:lnSpc>
                <a:spcPct val="200000"/>
              </a:lnSpc>
            </a:pPr>
            <a:r>
              <a:rPr lang="en-US" altLang="zh-CN" sz="2400" dirty="0">
                <a:solidFill>
                  <a:srgbClr val="000000"/>
                </a:solidFill>
                <a:latin typeface="微软雅黑" panose="020B0503020204020204" pitchFamily="34" charset="-122"/>
                <a:sym typeface="+mn-ea"/>
              </a:rPr>
              <a:t>       </a:t>
            </a:r>
            <a:endParaRPr lang="zh-CN" altLang="en-US" sz="2400" dirty="0"/>
          </a:p>
          <a:p>
            <a:pPr>
              <a:lnSpc>
                <a:spcPct val="150000"/>
              </a:lnSpc>
            </a:pPr>
            <a:endParaRPr lang="en-US" altLang="zh-CN" sz="2800" b="1" dirty="0">
              <a:solidFill>
                <a:srgbClr val="000000"/>
              </a:solidFill>
              <a:latin typeface="微软雅黑" panose="020B0503020204020204" pitchFamily="34" charset="-122"/>
              <a:sym typeface="+mn-ea"/>
            </a:endParaRPr>
          </a:p>
          <a:p>
            <a:endParaRPr lang="zh-CN" altLang="en-US" sz="135" dirty="0"/>
          </a:p>
        </p:txBody>
      </p:sp>
      <p:sp>
        <p:nvSpPr>
          <p:cNvPr id="6" name="文本框 3"/>
          <p:cNvSpPr txBox="1"/>
          <p:nvPr/>
        </p:nvSpPr>
        <p:spPr>
          <a:xfrm>
            <a:off x="0" y="778100"/>
            <a:ext cx="3886200" cy="891540"/>
          </a:xfrm>
          <a:prstGeom prst="rect">
            <a:avLst/>
          </a:prstGeom>
          <a:noFill/>
        </p:spPr>
        <p:txBody>
          <a:bodyPr wrap="square" rtlCol="0">
            <a:spAutoFit/>
          </a:bodyPr>
          <a:lstStyle/>
          <a:p>
            <a:pPr marL="457200" indent="-457200" algn="l" eaLnBrk="0" hangingPunct="0">
              <a:lnSpc>
                <a:spcPct val="130000"/>
              </a:lnSpc>
              <a:buFont typeface="Wingdings" panose="05000000000000000000" pitchFamily="2" charset="2"/>
              <a:buChar char="Ø"/>
            </a:pPr>
            <a:r>
              <a:rPr lang="zh-CN" altLang="en-US" sz="3200" b="1" dirty="0" smtClean="0">
                <a:latin typeface="+mn-lt"/>
              </a:rPr>
              <a:t>体会一</a:t>
            </a:r>
            <a:r>
              <a:rPr lang="zh-CN" altLang="en-US" sz="3200" dirty="0" smtClean="0">
                <a:latin typeface="+mn-lt"/>
              </a:rPr>
              <a:t>：</a:t>
            </a:r>
            <a:r>
              <a:rPr lang="zh-CN" altLang="en-US" sz="4000" b="1" dirty="0" smtClean="0">
                <a:solidFill>
                  <a:srgbClr val="FF0000"/>
                </a:solidFill>
                <a:latin typeface="+mn-lt"/>
              </a:rPr>
              <a:t>节水</a:t>
            </a:r>
            <a:endParaRPr lang="zh-CN" altLang="en-US" sz="3200" b="1" dirty="0">
              <a:solidFill>
                <a:srgbClr val="FF0000"/>
              </a:solidFill>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mayn\Desktop\timg (6).jpgtimg (6)"/>
          <p:cNvPicPr>
            <a:picLocks noChangeAspect="1"/>
          </p:cNvPicPr>
          <p:nvPr/>
        </p:nvPicPr>
        <p:blipFill>
          <a:blip r:embed="rId1" cstate="print"/>
          <a:srcRect/>
          <a:stretch>
            <a:fillRect/>
          </a:stretch>
        </p:blipFill>
        <p:spPr>
          <a:xfrm>
            <a:off x="0" y="-23353"/>
            <a:ext cx="12200891" cy="6870065"/>
          </a:xfrm>
          <a:prstGeom prst="rect">
            <a:avLst/>
          </a:prstGeom>
        </p:spPr>
      </p:pic>
      <p:sp>
        <p:nvSpPr>
          <p:cNvPr id="2" name="文本框 1"/>
          <p:cNvSpPr txBox="1"/>
          <p:nvPr/>
        </p:nvSpPr>
        <p:spPr>
          <a:xfrm>
            <a:off x="786765" y="848995"/>
            <a:ext cx="10618471" cy="521970"/>
          </a:xfrm>
          <a:prstGeom prst="rect">
            <a:avLst/>
          </a:prstGeom>
          <a:noFill/>
        </p:spPr>
        <p:txBody>
          <a:bodyPr wrap="square" rtlCol="0">
            <a:spAutoFit/>
          </a:bodyPr>
          <a:lstStyle/>
          <a:p>
            <a:r>
              <a:rPr lang="en-US" altLang="zh-CN" sz="2800" b="1" dirty="0"/>
              <a:t>1</a:t>
            </a:r>
            <a:r>
              <a:rPr lang="zh-CN" altLang="en-US" sz="2800" b="1" dirty="0"/>
              <a:t>、</a:t>
            </a:r>
            <a:r>
              <a:rPr lang="zh-CN" altLang="en-US" sz="2800" b="1" dirty="0">
                <a:sym typeface="+mn-ea"/>
              </a:rPr>
              <a:t>习近平总书记</a:t>
            </a:r>
            <a:r>
              <a:rPr lang="zh-CN" altLang="en-US" sz="2800" b="1" dirty="0"/>
              <a:t>、李克强总理对节水工作的指示</a:t>
            </a:r>
            <a:endParaRPr lang="zh-CN" altLang="en-US" sz="2800" b="1" dirty="0"/>
          </a:p>
        </p:txBody>
      </p:sp>
      <p:sp>
        <p:nvSpPr>
          <p:cNvPr id="4" name="文本框 3"/>
          <p:cNvSpPr txBox="1"/>
          <p:nvPr/>
        </p:nvSpPr>
        <p:spPr>
          <a:xfrm>
            <a:off x="722491" y="1762053"/>
            <a:ext cx="10701867" cy="4015105"/>
          </a:xfrm>
          <a:prstGeom prst="rect">
            <a:avLst/>
          </a:prstGeom>
          <a:noFill/>
        </p:spPr>
        <p:txBody>
          <a:bodyPr wrap="square" rtlCol="0">
            <a:spAutoFit/>
          </a:bodyPr>
          <a:lstStyle/>
          <a:p>
            <a:pPr eaLnBrk="1" latinLnBrk="0" hangingPunct="1">
              <a:lnSpc>
                <a:spcPct val="150000"/>
              </a:lnSpc>
            </a:pPr>
            <a:r>
              <a:rPr lang="en-US" altLang="zh-CN" sz="2600" dirty="0"/>
              <a:t>       </a:t>
            </a:r>
            <a:r>
              <a:rPr lang="zh-CN" altLang="en-US" sz="2400" dirty="0"/>
              <a:t>2014年3月</a:t>
            </a:r>
            <a:r>
              <a:rPr lang="en-US" altLang="zh-CN" sz="2400" dirty="0"/>
              <a:t>14</a:t>
            </a:r>
            <a:r>
              <a:rPr lang="zh-CN" altLang="en-US" sz="2400" dirty="0"/>
              <a:t>日，习近平总书记在保障国家水安全会议上发表重要讲话，明确提出：“节水优先、空间均衡、系统治理、两手发力”的新时代治水方针，把节水放到了国家治水、兴水的首要位置。突出强调要从改变自然、征服自然转向调整人的行为、纠正人的错误行为。  </a:t>
            </a:r>
            <a:endParaRPr lang="en-US" altLang="zh-CN" sz="2400" dirty="0"/>
          </a:p>
          <a:p>
            <a:pPr eaLnBrk="1" latinLnBrk="0" hangingPunct="1">
              <a:lnSpc>
                <a:spcPct val="150000"/>
              </a:lnSpc>
            </a:pPr>
            <a:r>
              <a:rPr lang="en-US" altLang="zh-CN" sz="2400" dirty="0"/>
              <a:t>        </a:t>
            </a:r>
            <a:r>
              <a:rPr lang="zh-CN" altLang="en-US" sz="2400" dirty="0"/>
              <a:t>2014年李克强总理在考察水利部时指出：要更多的运用市场机制，创新投融资机制，鼓励和引导社会资本加大投入力度，充分释放民间资本参与水利建设运营管理的活力。 </a:t>
            </a:r>
            <a:endParaRPr lang="zh-CN" alt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mayn\Desktop\timg (6).jpgtimg (6)"/>
          <p:cNvPicPr>
            <a:picLocks noChangeAspect="1"/>
          </p:cNvPicPr>
          <p:nvPr/>
        </p:nvPicPr>
        <p:blipFill>
          <a:blip r:embed="rId1" cstate="print"/>
          <a:srcRect/>
          <a:stretch>
            <a:fillRect/>
          </a:stretch>
        </p:blipFill>
        <p:spPr>
          <a:xfrm>
            <a:off x="-4445" y="-5715"/>
            <a:ext cx="12200891" cy="6870065"/>
          </a:xfrm>
          <a:prstGeom prst="rect">
            <a:avLst/>
          </a:prstGeom>
        </p:spPr>
      </p:pic>
      <p:sp>
        <p:nvSpPr>
          <p:cNvPr id="100" name="文本框 99"/>
          <p:cNvSpPr txBox="1"/>
          <p:nvPr/>
        </p:nvSpPr>
        <p:spPr>
          <a:xfrm>
            <a:off x="556260" y="3506471"/>
            <a:ext cx="11099165" cy="610870"/>
          </a:xfrm>
          <a:prstGeom prst="rect">
            <a:avLst/>
          </a:prstGeom>
          <a:noFill/>
          <a:ln w="9525">
            <a:noFill/>
          </a:ln>
        </p:spPr>
        <p:txBody>
          <a:bodyPr wrap="square">
            <a:spAutoFit/>
          </a:bodyPr>
          <a:lstStyle/>
          <a:p>
            <a:pPr marL="0" indent="0" eaLnBrk="1" latinLnBrk="0" hangingPunct="1">
              <a:lnSpc>
                <a:spcPct val="130000"/>
              </a:lnSpc>
            </a:pPr>
            <a:r>
              <a:rPr lang="en-US" sz="2600" b="0" dirty="0">
                <a:solidFill>
                  <a:schemeClr val="tx1"/>
                </a:solidFill>
                <a:latin typeface="+mn-lt"/>
                <a:ea typeface="+mn-lt"/>
                <a:cs typeface="+mn-lt"/>
              </a:rPr>
              <a:t>      </a:t>
            </a:r>
            <a:endParaRPr lang="zh-CN" altLang="en-US" sz="2600" b="0" dirty="0">
              <a:solidFill>
                <a:schemeClr val="tx1"/>
              </a:solidFill>
              <a:latin typeface="+mn-lt"/>
              <a:ea typeface="+mn-lt"/>
              <a:cs typeface="+mn-lt"/>
            </a:endParaRPr>
          </a:p>
        </p:txBody>
      </p:sp>
      <p:sp>
        <p:nvSpPr>
          <p:cNvPr id="4" name="文本框 3"/>
          <p:cNvSpPr txBox="1"/>
          <p:nvPr/>
        </p:nvSpPr>
        <p:spPr>
          <a:xfrm>
            <a:off x="566915" y="3531871"/>
            <a:ext cx="11099165" cy="719455"/>
          </a:xfrm>
          <a:prstGeom prst="rect">
            <a:avLst/>
          </a:prstGeom>
          <a:noFill/>
        </p:spPr>
        <p:txBody>
          <a:bodyPr wrap="square" rtlCol="0">
            <a:spAutoFit/>
          </a:bodyPr>
          <a:lstStyle/>
          <a:p>
            <a:pPr eaLnBrk="1" latinLnBrk="0" hangingPunct="1">
              <a:lnSpc>
                <a:spcPts val="4900"/>
              </a:lnSpc>
            </a:pPr>
            <a:r>
              <a:rPr lang="en-US" altLang="zh-CN" sz="2600" dirty="0"/>
              <a:t>       </a:t>
            </a:r>
            <a:endParaRPr lang="zh-CN" altLang="en-US" sz="2600" dirty="0"/>
          </a:p>
        </p:txBody>
      </p:sp>
      <p:sp>
        <p:nvSpPr>
          <p:cNvPr id="7" name="文本框 6"/>
          <p:cNvSpPr txBox="1"/>
          <p:nvPr/>
        </p:nvSpPr>
        <p:spPr>
          <a:xfrm>
            <a:off x="555625" y="1546093"/>
            <a:ext cx="11099800" cy="4535170"/>
          </a:xfrm>
          <a:prstGeom prst="rect">
            <a:avLst/>
          </a:prstGeom>
          <a:noFill/>
        </p:spPr>
        <p:txBody>
          <a:bodyPr wrap="square" rtlCol="0">
            <a:spAutoFit/>
          </a:bodyPr>
          <a:lstStyle/>
          <a:p>
            <a:pPr>
              <a:lnSpc>
                <a:spcPct val="150000"/>
              </a:lnSpc>
            </a:pPr>
            <a:r>
              <a:rPr lang="en-US" altLang="zh-CN" sz="2600" dirty="0"/>
              <a:t>       </a:t>
            </a:r>
            <a:r>
              <a:rPr lang="zh-CN" altLang="en-US" sz="2400" dirty="0">
                <a:latin typeface="+mn-ea"/>
                <a:ea typeface="+mn-ea"/>
              </a:rPr>
              <a:t>为落实“节水优先”方针，水利部等相关部门开展了大量工作，出台并实施了一系列关于节水的政策、规划和标准，为全面推进节水工作提供了重要指导和支撑。</a:t>
            </a:r>
            <a:endParaRPr lang="en-US" altLang="zh-CN" sz="2400" dirty="0">
              <a:latin typeface="+mn-ea"/>
              <a:ea typeface="+mn-ea"/>
            </a:endParaRPr>
          </a:p>
          <a:p>
            <a:pPr>
              <a:lnSpc>
                <a:spcPct val="150000"/>
              </a:lnSpc>
            </a:pPr>
            <a:r>
              <a:rPr lang="en-US" altLang="zh-CN" sz="2400" dirty="0">
                <a:latin typeface="+mn-ea"/>
                <a:ea typeface="+mn-ea"/>
                <a:cs typeface="+mn-lt"/>
              </a:rPr>
              <a:t>       2015</a:t>
            </a:r>
            <a:r>
              <a:rPr lang="zh-CN" altLang="en-US" sz="2400" dirty="0">
                <a:latin typeface="+mn-ea"/>
                <a:ea typeface="+mn-ea"/>
                <a:cs typeface="+mn-lt"/>
              </a:rPr>
              <a:t>年</a:t>
            </a:r>
            <a:r>
              <a:rPr lang="en-US" altLang="zh-CN" sz="2400" dirty="0">
                <a:latin typeface="+mn-ea"/>
                <a:ea typeface="+mn-ea"/>
                <a:cs typeface="+mn-lt"/>
              </a:rPr>
              <a:t>10</a:t>
            </a:r>
            <a:r>
              <a:rPr lang="zh-CN" altLang="en-US" sz="2400" dirty="0">
                <a:latin typeface="+mn-ea"/>
                <a:ea typeface="+mn-ea"/>
                <a:cs typeface="+mn-lt"/>
              </a:rPr>
              <a:t>月</a:t>
            </a:r>
            <a:r>
              <a:rPr lang="en-US" altLang="zh-CN" sz="2400" dirty="0">
                <a:latin typeface="+mn-ea"/>
                <a:ea typeface="+mn-ea"/>
                <a:cs typeface="+mn-lt"/>
              </a:rPr>
              <a:t>29</a:t>
            </a:r>
            <a:r>
              <a:rPr lang="zh-CN" altLang="en-US" sz="2400" dirty="0">
                <a:latin typeface="+mn-ea"/>
                <a:ea typeface="+mn-ea"/>
                <a:cs typeface="+mn-lt"/>
              </a:rPr>
              <a:t>日中国共产党第十八届中央委员会第五次全体会议通过中共中央关于制定国民经济和社会发展第十三个五年规划的建议。</a:t>
            </a:r>
            <a:endParaRPr lang="zh-CN" altLang="en-US" sz="2400" dirty="0">
              <a:latin typeface="+mn-ea"/>
              <a:ea typeface="+mn-ea"/>
              <a:cs typeface="+mn-lt"/>
            </a:endParaRPr>
          </a:p>
          <a:p>
            <a:pPr>
              <a:lnSpc>
                <a:spcPct val="150000"/>
              </a:lnSpc>
            </a:pPr>
            <a:r>
              <a:rPr lang="en-US" altLang="zh-CN" sz="2400" dirty="0">
                <a:latin typeface="+mn-ea"/>
                <a:ea typeface="+mn-ea"/>
              </a:rPr>
              <a:t>      2016</a:t>
            </a:r>
            <a:r>
              <a:rPr lang="zh-CN" altLang="en-US" sz="2400" dirty="0">
                <a:latin typeface="+mn-ea"/>
                <a:ea typeface="+mn-ea"/>
              </a:rPr>
              <a:t>年</a:t>
            </a:r>
            <a:r>
              <a:rPr lang="en-US" altLang="zh-CN" sz="2400" dirty="0">
                <a:latin typeface="+mn-ea"/>
                <a:ea typeface="+mn-ea"/>
              </a:rPr>
              <a:t>7</a:t>
            </a:r>
            <a:r>
              <a:rPr lang="zh-CN" altLang="en-US" sz="2400" dirty="0">
                <a:latin typeface="+mn-ea"/>
                <a:ea typeface="+mn-ea"/>
              </a:rPr>
              <a:t>月</a:t>
            </a:r>
            <a:r>
              <a:rPr lang="en-US" altLang="zh-CN" sz="2400" dirty="0">
                <a:latin typeface="+mn-ea"/>
                <a:ea typeface="+mn-ea"/>
              </a:rPr>
              <a:t>27</a:t>
            </a:r>
            <a:r>
              <a:rPr lang="zh-CN" altLang="en-US" sz="2400" dirty="0">
                <a:latin typeface="+mn-ea"/>
                <a:ea typeface="+mn-ea"/>
              </a:rPr>
              <a:t>日国家发改委、水利部、税务总局联合发布</a:t>
            </a:r>
            <a:r>
              <a:rPr lang="en-US" altLang="zh-CN" sz="2400" dirty="0">
                <a:latin typeface="+mn-ea"/>
                <a:ea typeface="+mn-ea"/>
              </a:rPr>
              <a:t>《</a:t>
            </a:r>
            <a:r>
              <a:rPr lang="zh-CN" altLang="en-US" sz="2400" dirty="0">
                <a:latin typeface="+mn-ea"/>
                <a:ea typeface="+mn-ea"/>
              </a:rPr>
              <a:t>关于大力推行合同节水管理促进节水服务产业发展的意见</a:t>
            </a:r>
            <a:r>
              <a:rPr lang="en-US" altLang="zh-CN" sz="2400" dirty="0">
                <a:latin typeface="+mn-ea"/>
                <a:ea typeface="+mn-ea"/>
              </a:rPr>
              <a:t>》</a:t>
            </a:r>
            <a:endParaRPr lang="en-US" altLang="zh-CN" sz="2400" dirty="0">
              <a:latin typeface="+mn-ea"/>
              <a:ea typeface="+mn-ea"/>
            </a:endParaRPr>
          </a:p>
          <a:p>
            <a:pPr algn="l" eaLnBrk="1" latinLnBrk="0" hangingPunct="1">
              <a:lnSpc>
                <a:spcPct val="130000"/>
              </a:lnSpc>
            </a:pPr>
            <a:endParaRPr lang="zh-CN" altLang="en-US" sz="2600" dirty="0"/>
          </a:p>
        </p:txBody>
      </p:sp>
      <p:sp>
        <p:nvSpPr>
          <p:cNvPr id="8" name="文本框 7"/>
          <p:cNvSpPr txBox="1"/>
          <p:nvPr/>
        </p:nvSpPr>
        <p:spPr>
          <a:xfrm>
            <a:off x="786765" y="848995"/>
            <a:ext cx="10618471" cy="953135"/>
          </a:xfrm>
          <a:prstGeom prst="rect">
            <a:avLst/>
          </a:prstGeom>
          <a:noFill/>
        </p:spPr>
        <p:txBody>
          <a:bodyPr wrap="square" rtlCol="0">
            <a:spAutoFit/>
          </a:bodyPr>
          <a:lstStyle/>
          <a:p>
            <a:r>
              <a:rPr lang="en-US" altLang="zh-CN" sz="2800" b="1" dirty="0"/>
              <a:t>2</a:t>
            </a:r>
            <a:r>
              <a:rPr lang="zh-CN" altLang="en-US" sz="2800" b="1" dirty="0"/>
              <a:t>、</a:t>
            </a:r>
            <a:r>
              <a:rPr lang="zh-CN" altLang="en-US" sz="2800" b="1" dirty="0">
                <a:sym typeface="+mn-ea"/>
              </a:rPr>
              <a:t>水利部等相关部门对节水工作的部署要求</a:t>
            </a:r>
            <a:endParaRPr lang="zh-CN" altLang="en-US" sz="2800" b="1" dirty="0">
              <a:sym typeface="+mn-ea"/>
            </a:endParaRPr>
          </a:p>
          <a:p>
            <a:endParaRPr lang="zh-CN" altLang="en-US" sz="28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mayn\Desktop\timg (6).jpgtimg (6)"/>
          <p:cNvPicPr>
            <a:picLocks noChangeAspect="1"/>
          </p:cNvPicPr>
          <p:nvPr/>
        </p:nvPicPr>
        <p:blipFill>
          <a:blip r:embed="rId1" cstate="print"/>
          <a:srcRect/>
          <a:stretch>
            <a:fillRect/>
          </a:stretch>
        </p:blipFill>
        <p:spPr>
          <a:xfrm>
            <a:off x="0" y="0"/>
            <a:ext cx="12200891" cy="6870065"/>
          </a:xfrm>
          <a:prstGeom prst="rect">
            <a:avLst/>
          </a:prstGeom>
        </p:spPr>
      </p:pic>
      <p:sp>
        <p:nvSpPr>
          <p:cNvPr id="5" name="文本框 4"/>
          <p:cNvSpPr txBox="1"/>
          <p:nvPr/>
        </p:nvSpPr>
        <p:spPr>
          <a:xfrm>
            <a:off x="722489" y="652427"/>
            <a:ext cx="10803467" cy="4584700"/>
          </a:xfrm>
          <a:prstGeom prst="rect">
            <a:avLst/>
          </a:prstGeom>
          <a:noFill/>
        </p:spPr>
        <p:txBody>
          <a:bodyPr wrap="square" rtlCol="0">
            <a:spAutoFit/>
          </a:bodyPr>
          <a:lstStyle/>
          <a:p>
            <a:pPr>
              <a:lnSpc>
                <a:spcPct val="200000"/>
              </a:lnSpc>
            </a:pPr>
            <a:r>
              <a:rPr lang="en-US" sz="2600" dirty="0">
                <a:latin typeface="+mj-lt"/>
                <a:cs typeface="Times New Roman" panose="02020603050405020304" pitchFamily="18" charset="0"/>
              </a:rPr>
              <a:t>       </a:t>
            </a:r>
            <a:r>
              <a:rPr lang="en-US" sz="2400" dirty="0">
                <a:latin typeface="+mj-lt"/>
                <a:cs typeface="Times New Roman" panose="02020603050405020304" pitchFamily="18" charset="0"/>
              </a:rPr>
              <a:t>2016</a:t>
            </a:r>
            <a:r>
              <a:rPr lang="zh-CN" altLang="en-US" sz="2400" dirty="0">
                <a:latin typeface="+mj-lt"/>
              </a:rPr>
              <a:t>年国家</a:t>
            </a:r>
            <a:r>
              <a:rPr lang="en-US" sz="2400" dirty="0">
                <a:latin typeface="+mj-lt"/>
              </a:rPr>
              <a:t>9</a:t>
            </a:r>
            <a:r>
              <a:rPr lang="zh-CN" altLang="en-US" sz="2400" dirty="0">
                <a:latin typeface="+mj-lt"/>
              </a:rPr>
              <a:t>部委联合印发</a:t>
            </a:r>
            <a:r>
              <a:rPr lang="en-US" altLang="zh-CN" sz="2400" dirty="0">
                <a:latin typeface="+mj-lt"/>
              </a:rPr>
              <a:t>《</a:t>
            </a:r>
            <a:r>
              <a:rPr lang="zh-CN" altLang="en-US" sz="2400" dirty="0">
                <a:latin typeface="+mj-lt"/>
              </a:rPr>
              <a:t>全民节水行动计划</a:t>
            </a:r>
            <a:r>
              <a:rPr lang="en-US" altLang="zh-CN" sz="2400" dirty="0">
                <a:latin typeface="+mj-lt"/>
              </a:rPr>
              <a:t>》</a:t>
            </a:r>
            <a:r>
              <a:rPr lang="zh-CN" altLang="en-US" sz="2400" dirty="0">
                <a:latin typeface="+mj-lt"/>
              </a:rPr>
              <a:t>，要求积极开展公共机构节水改造，加强公共机构节水管理，组织开展节水型单位和节水标杆单位建设。</a:t>
            </a:r>
            <a:endParaRPr lang="en-US" altLang="zh-CN" sz="2400" dirty="0">
              <a:latin typeface="+mj-lt"/>
            </a:endParaRPr>
          </a:p>
          <a:p>
            <a:pPr>
              <a:lnSpc>
                <a:spcPct val="150000"/>
              </a:lnSpc>
            </a:pPr>
            <a:r>
              <a:rPr lang="en-US" altLang="zh-CN" sz="2400" dirty="0">
                <a:latin typeface="+mj-lt"/>
                <a:ea typeface="+mn-lt"/>
                <a:cs typeface="+mn-lt"/>
              </a:rPr>
              <a:t>       2016</a:t>
            </a:r>
            <a:r>
              <a:rPr lang="zh-CN" altLang="en-US" sz="2400" dirty="0">
                <a:latin typeface="+mj-lt"/>
                <a:ea typeface="+mn-lt"/>
                <a:cs typeface="+mn-lt"/>
              </a:rPr>
              <a:t>年</a:t>
            </a:r>
            <a:r>
              <a:rPr lang="en-US" altLang="zh-CN" sz="2400" dirty="0">
                <a:latin typeface="+mj-lt"/>
                <a:ea typeface="+mn-lt"/>
                <a:cs typeface="+mn-lt"/>
              </a:rPr>
              <a:t>10</a:t>
            </a:r>
            <a:r>
              <a:rPr lang="zh-CN" altLang="en-US" sz="2400" dirty="0">
                <a:latin typeface="+mj-lt"/>
                <a:ea typeface="+mn-lt"/>
                <a:cs typeface="+mn-lt"/>
              </a:rPr>
              <a:t>月</a:t>
            </a:r>
            <a:r>
              <a:rPr lang="en-US" altLang="zh-CN" sz="2400" dirty="0">
                <a:latin typeface="+mj-lt"/>
                <a:ea typeface="+mn-lt"/>
                <a:cs typeface="+mn-lt"/>
              </a:rPr>
              <a:t>18</a:t>
            </a:r>
            <a:r>
              <a:rPr lang="zh-CN" altLang="en-US" sz="2400" dirty="0">
                <a:latin typeface="+mj-lt"/>
                <a:ea typeface="+mn-lt"/>
                <a:cs typeface="+mn-lt"/>
              </a:rPr>
              <a:t>日，水利部 国家发展改革委印发</a:t>
            </a:r>
            <a:r>
              <a:rPr lang="en-US" altLang="zh-CN" sz="2400" dirty="0">
                <a:latin typeface="+mj-lt"/>
                <a:ea typeface="+mn-lt"/>
                <a:cs typeface="+mn-lt"/>
              </a:rPr>
              <a:t>《“</a:t>
            </a:r>
            <a:r>
              <a:rPr lang="zh-CN" altLang="en-US" sz="2400" dirty="0">
                <a:latin typeface="+mj-lt"/>
                <a:ea typeface="+mn-lt"/>
                <a:cs typeface="+mn-lt"/>
              </a:rPr>
              <a:t>十三五”水资源消耗总量和强度双控行动方案</a:t>
            </a:r>
            <a:r>
              <a:rPr lang="en-US" altLang="zh-CN" sz="2400" dirty="0">
                <a:latin typeface="+mj-lt"/>
                <a:ea typeface="+mn-lt"/>
                <a:cs typeface="+mn-lt"/>
              </a:rPr>
              <a:t>》</a:t>
            </a:r>
            <a:r>
              <a:rPr lang="zh-CN" altLang="en-US" sz="2400" dirty="0">
                <a:latin typeface="+mj-lt"/>
                <a:ea typeface="+mn-lt"/>
                <a:cs typeface="+mn-lt"/>
              </a:rPr>
              <a:t> </a:t>
            </a:r>
            <a:endParaRPr lang="en-US" altLang="zh-CN" sz="2400" dirty="0">
              <a:latin typeface="+mj-lt"/>
              <a:ea typeface="+mn-lt"/>
              <a:cs typeface="+mn-lt"/>
            </a:endParaRPr>
          </a:p>
          <a:p>
            <a:pPr>
              <a:lnSpc>
                <a:spcPct val="150000"/>
              </a:lnSpc>
            </a:pPr>
            <a:r>
              <a:rPr lang="en-US" altLang="zh-CN" sz="2400" dirty="0">
                <a:latin typeface="+mj-lt"/>
                <a:ea typeface="+mn-lt"/>
                <a:cs typeface="+mn-lt"/>
              </a:rPr>
              <a:t>       2018</a:t>
            </a:r>
            <a:r>
              <a:rPr lang="zh-CN" altLang="en-US" sz="2400" dirty="0">
                <a:latin typeface="+mj-lt"/>
                <a:ea typeface="+mn-lt"/>
                <a:cs typeface="+mn-lt"/>
              </a:rPr>
              <a:t>年国家</a:t>
            </a:r>
            <a:r>
              <a:rPr lang="en-US" altLang="zh-CN" sz="2400" dirty="0">
                <a:latin typeface="+mj-lt"/>
                <a:ea typeface="+mn-lt"/>
                <a:cs typeface="+mn-lt"/>
              </a:rPr>
              <a:t>7</a:t>
            </a:r>
            <a:r>
              <a:rPr lang="zh-CN" altLang="en-US" sz="2400" dirty="0">
                <a:latin typeface="+mj-lt"/>
                <a:ea typeface="+mn-lt"/>
                <a:cs typeface="+mn-lt"/>
              </a:rPr>
              <a:t>个部委联合印发</a:t>
            </a:r>
            <a:r>
              <a:rPr lang="en-US" altLang="zh-CN" sz="2400" dirty="0">
                <a:latin typeface="+mj-lt"/>
                <a:ea typeface="+mn-lt"/>
                <a:cs typeface="+mn-lt"/>
              </a:rPr>
              <a:t>《</a:t>
            </a:r>
            <a:r>
              <a:rPr lang="zh-CN" altLang="en-US" sz="2400" dirty="0">
                <a:latin typeface="+mj-lt"/>
                <a:ea typeface="+mn-lt"/>
                <a:cs typeface="+mn-lt"/>
              </a:rPr>
              <a:t>关于认真学习贯彻习近平生态文明思想 深入推进公共机构能源资源节约和生态环境保护工作的重点举措的通知</a:t>
            </a:r>
            <a:r>
              <a:rPr lang="en-US" altLang="zh-CN" sz="2400" dirty="0">
                <a:latin typeface="+mj-lt"/>
                <a:ea typeface="+mn-lt"/>
                <a:cs typeface="+mn-lt"/>
              </a:rPr>
              <a:t>》</a:t>
            </a:r>
            <a:endParaRPr lang="zh-CN" sz="2400" dirty="0">
              <a:latin typeface="+mj-lt"/>
              <a:ea typeface="+mn-lt"/>
              <a:cs typeface="+mn-lt"/>
            </a:endParaRPr>
          </a:p>
        </p:txBody>
      </p:sp>
      <p:sp>
        <p:nvSpPr>
          <p:cNvPr id="100" name="文本框 99"/>
          <p:cNvSpPr txBox="1"/>
          <p:nvPr/>
        </p:nvSpPr>
        <p:spPr>
          <a:xfrm>
            <a:off x="1013460" y="3442971"/>
            <a:ext cx="9931400" cy="610870"/>
          </a:xfrm>
          <a:prstGeom prst="rect">
            <a:avLst/>
          </a:prstGeom>
          <a:noFill/>
          <a:ln w="9525">
            <a:noFill/>
          </a:ln>
        </p:spPr>
        <p:txBody>
          <a:bodyPr wrap="square">
            <a:spAutoFit/>
          </a:bodyPr>
          <a:lstStyle/>
          <a:p>
            <a:pPr marL="0" indent="279400" eaLnBrk="1" latinLnBrk="0" hangingPunct="1">
              <a:lnSpc>
                <a:spcPct val="130000"/>
              </a:lnSpc>
            </a:pPr>
            <a:r>
              <a:rPr lang="en-US" sz="2600" b="0" dirty="0">
                <a:latin typeface="Tahoma" panose="020B0604030504040204" charset="0"/>
                <a:ea typeface="微软雅黑" panose="020B0503020204020204" pitchFamily="34" charset="-122"/>
                <a:cs typeface="Times New Roman" panose="02020603050405020304" pitchFamily="18" charset="0"/>
              </a:rPr>
              <a:t>    </a:t>
            </a:r>
            <a:endParaRPr lang="zh-CN" altLang="en-US" sz="2600" dirty="0"/>
          </a:p>
        </p:txBody>
      </p:sp>
      <p:sp>
        <p:nvSpPr>
          <p:cNvPr id="2" name="文本框 1"/>
          <p:cNvSpPr txBox="1"/>
          <p:nvPr/>
        </p:nvSpPr>
        <p:spPr>
          <a:xfrm>
            <a:off x="1013460" y="2122805"/>
            <a:ext cx="9931400" cy="610870"/>
          </a:xfrm>
          <a:prstGeom prst="rect">
            <a:avLst/>
          </a:prstGeom>
          <a:noFill/>
          <a:ln w="9525">
            <a:noFill/>
          </a:ln>
        </p:spPr>
        <p:txBody>
          <a:bodyPr wrap="square">
            <a:spAutoFit/>
          </a:bodyPr>
          <a:lstStyle/>
          <a:p>
            <a:pPr marL="0" indent="279400" eaLnBrk="1" latinLnBrk="0" hangingPunct="1">
              <a:lnSpc>
                <a:spcPct val="130000"/>
              </a:lnSpc>
            </a:pPr>
            <a:r>
              <a:rPr lang="en-US" sz="2600" b="0" dirty="0">
                <a:latin typeface="Tahoma" panose="020B0604030504040204" charset="0"/>
                <a:ea typeface="微软雅黑" panose="020B0503020204020204" pitchFamily="34" charset="-122"/>
                <a:cs typeface="Times New Roman" panose="02020603050405020304" pitchFamily="18" charset="0"/>
              </a:rPr>
              <a:t>    </a:t>
            </a:r>
            <a:endParaRPr sz="2600" b="0" dirty="0">
              <a:latin typeface="Tahoma" panose="020B0604030504040204" charset="0"/>
              <a:ea typeface="微软雅黑" panose="020B0503020204020204" pitchFamily="34" charset="-122"/>
            </a:endParaRPr>
          </a:p>
        </p:txBody>
      </p:sp>
      <p:sp>
        <p:nvSpPr>
          <p:cNvPr id="4" name="文本框 3"/>
          <p:cNvSpPr txBox="1"/>
          <p:nvPr/>
        </p:nvSpPr>
        <p:spPr>
          <a:xfrm>
            <a:off x="1177291" y="5283200"/>
            <a:ext cx="10158731" cy="691515"/>
          </a:xfrm>
          <a:prstGeom prst="rect">
            <a:avLst/>
          </a:prstGeom>
          <a:noFill/>
          <a:ln w="9525">
            <a:noFill/>
          </a:ln>
        </p:spPr>
        <p:txBody>
          <a:bodyPr wrap="square">
            <a:spAutoFit/>
          </a:bodyPr>
          <a:lstStyle/>
          <a:p>
            <a:pPr marL="0" indent="0" eaLnBrk="1" latinLnBrk="0" hangingPunct="1">
              <a:lnSpc>
                <a:spcPct val="150000"/>
              </a:lnSpc>
            </a:pPr>
            <a:r>
              <a:rPr lang="en-US" altLang="zh-CN" sz="2600" b="0" dirty="0">
                <a:latin typeface="+mn-lt"/>
                <a:ea typeface="+mn-lt"/>
                <a:cs typeface="+mn-lt"/>
              </a:rPr>
              <a:t>      </a:t>
            </a:r>
            <a:endParaRPr lang="zh-CN" sz="2600" b="0" dirty="0">
              <a:latin typeface="+mn-lt"/>
              <a:ea typeface="+mn-lt"/>
              <a:cs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mayn\Desktop\timg (6).jpgtimg (6)"/>
          <p:cNvPicPr>
            <a:picLocks noChangeAspect="1"/>
          </p:cNvPicPr>
          <p:nvPr/>
        </p:nvPicPr>
        <p:blipFill>
          <a:blip r:embed="rId1" cstate="print"/>
          <a:srcRect/>
          <a:stretch>
            <a:fillRect/>
          </a:stretch>
        </p:blipFill>
        <p:spPr>
          <a:xfrm>
            <a:off x="-8889" y="-243487"/>
            <a:ext cx="12200891" cy="6870065"/>
          </a:xfrm>
          <a:prstGeom prst="rect">
            <a:avLst/>
          </a:prstGeom>
        </p:spPr>
      </p:pic>
      <p:sp>
        <p:nvSpPr>
          <p:cNvPr id="6" name="文本框 5"/>
          <p:cNvSpPr txBox="1"/>
          <p:nvPr/>
        </p:nvSpPr>
        <p:spPr>
          <a:xfrm>
            <a:off x="798689" y="3276531"/>
            <a:ext cx="10617835" cy="1130935"/>
          </a:xfrm>
          <a:prstGeom prst="rect">
            <a:avLst/>
          </a:prstGeom>
          <a:noFill/>
          <a:ln w="9525">
            <a:noFill/>
          </a:ln>
        </p:spPr>
        <p:txBody>
          <a:bodyPr wrap="square">
            <a:spAutoFit/>
          </a:bodyPr>
          <a:lstStyle/>
          <a:p>
            <a:pPr marL="0" indent="279400" eaLnBrk="1" latinLnBrk="0" hangingPunct="1">
              <a:lnSpc>
                <a:spcPct val="130000"/>
              </a:lnSpc>
            </a:pPr>
            <a:r>
              <a:rPr lang="en-US" sz="2600" b="0" dirty="0">
                <a:latin typeface="+mn-lt"/>
                <a:ea typeface="+mn-lt"/>
                <a:cs typeface="+mn-lt"/>
              </a:rPr>
              <a:t>    </a:t>
            </a:r>
            <a:endParaRPr lang="zh-CN" sz="2600" b="0" dirty="0">
              <a:latin typeface="+mn-lt"/>
              <a:ea typeface="+mn-lt"/>
              <a:cs typeface="+mn-lt"/>
            </a:endParaRPr>
          </a:p>
          <a:p>
            <a:pPr marL="0" indent="279400" eaLnBrk="1" latinLnBrk="0" hangingPunct="1">
              <a:lnSpc>
                <a:spcPct val="130000"/>
              </a:lnSpc>
            </a:pPr>
            <a:r>
              <a:rPr lang="zh-CN" altLang="en-US" sz="2600" b="0" dirty="0">
                <a:latin typeface="+mn-lt"/>
                <a:ea typeface="+mn-lt"/>
                <a:cs typeface="+mn-lt"/>
              </a:rPr>
              <a:t>    </a:t>
            </a:r>
            <a:endParaRPr lang="zh-CN" altLang="en-US" sz="2600" b="0" dirty="0">
              <a:latin typeface="+mn-lt"/>
              <a:ea typeface="+mn-lt"/>
              <a:cs typeface="+mn-lt"/>
            </a:endParaRPr>
          </a:p>
        </p:txBody>
      </p:sp>
      <p:sp>
        <p:nvSpPr>
          <p:cNvPr id="4" name="文本框 3"/>
          <p:cNvSpPr txBox="1"/>
          <p:nvPr/>
        </p:nvSpPr>
        <p:spPr>
          <a:xfrm>
            <a:off x="688621" y="474133"/>
            <a:ext cx="10486743" cy="6649720"/>
          </a:xfrm>
          <a:prstGeom prst="rect">
            <a:avLst/>
          </a:prstGeom>
          <a:noFill/>
        </p:spPr>
        <p:txBody>
          <a:bodyPr wrap="square" rtlCol="0">
            <a:spAutoFit/>
          </a:bodyPr>
          <a:lstStyle/>
          <a:p>
            <a:pPr marL="0" indent="279400" eaLnBrk="1" latinLnBrk="0" hangingPunct="1">
              <a:lnSpc>
                <a:spcPct val="130000"/>
              </a:lnSpc>
            </a:pPr>
            <a:r>
              <a:rPr lang="en-US" altLang="zh-CN" sz="2600" dirty="0">
                <a:latin typeface="+mn-lt"/>
                <a:ea typeface="+mn-lt"/>
                <a:cs typeface="+mn-lt"/>
              </a:rPr>
              <a:t>      </a:t>
            </a:r>
            <a:endParaRPr lang="en-US" altLang="zh-CN" sz="2600" dirty="0">
              <a:latin typeface="+mn-lt"/>
              <a:ea typeface="+mn-lt"/>
              <a:cs typeface="+mn-lt"/>
            </a:endParaRPr>
          </a:p>
          <a:p>
            <a:pPr marL="0" indent="279400" eaLnBrk="1" latinLnBrk="0" hangingPunct="1">
              <a:lnSpc>
                <a:spcPct val="150000"/>
              </a:lnSpc>
            </a:pPr>
            <a:r>
              <a:rPr lang="en-US" sz="2600" dirty="0">
                <a:latin typeface="+mn-lt"/>
                <a:ea typeface="+mn-lt"/>
                <a:cs typeface="+mn-lt"/>
              </a:rPr>
              <a:t>    </a:t>
            </a:r>
            <a:r>
              <a:rPr lang="en-US" sz="2400" dirty="0">
                <a:latin typeface="+mn-ea"/>
                <a:ea typeface="+mn-ea"/>
                <a:cs typeface="+mn-lt"/>
              </a:rPr>
              <a:t>2019</a:t>
            </a:r>
            <a:r>
              <a:rPr lang="zh-CN" altLang="en-US" sz="2400" dirty="0">
                <a:latin typeface="+mn-ea"/>
                <a:ea typeface="+mn-ea"/>
                <a:cs typeface="+mn-lt"/>
              </a:rPr>
              <a:t>年</a:t>
            </a:r>
            <a:r>
              <a:rPr lang="en-US" sz="2400" dirty="0">
                <a:latin typeface="+mn-ea"/>
                <a:ea typeface="+mn-ea"/>
                <a:cs typeface="+mn-lt"/>
              </a:rPr>
              <a:t>1</a:t>
            </a:r>
            <a:r>
              <a:rPr lang="zh-CN" altLang="en-US" sz="2400" dirty="0">
                <a:latin typeface="+mn-ea"/>
                <a:ea typeface="+mn-ea"/>
                <a:cs typeface="+mn-lt"/>
              </a:rPr>
              <a:t>月</a:t>
            </a:r>
            <a:r>
              <a:rPr lang="en-US" sz="2400" dirty="0">
                <a:latin typeface="+mn-ea"/>
                <a:ea typeface="+mn-ea"/>
                <a:cs typeface="+mn-lt"/>
              </a:rPr>
              <a:t>15</a:t>
            </a:r>
            <a:r>
              <a:rPr lang="zh-CN" altLang="en-US" sz="2400" dirty="0">
                <a:latin typeface="+mn-ea"/>
                <a:ea typeface="+mn-ea"/>
                <a:cs typeface="+mn-lt"/>
              </a:rPr>
              <a:t>日，水利部部长鄂竟平在全国水利工作会议上讲话，建设一批节水意识强、节水制度完备、节水器具普及、节水标准先进、监控管理严格的节水单位，带动全社会节水。</a:t>
            </a:r>
            <a:endParaRPr lang="en-US" altLang="zh-CN" sz="2400" dirty="0">
              <a:latin typeface="+mn-ea"/>
              <a:ea typeface="+mn-ea"/>
              <a:cs typeface="+mn-lt"/>
            </a:endParaRPr>
          </a:p>
          <a:p>
            <a:pPr marL="0" indent="279400" eaLnBrk="1" latinLnBrk="0" hangingPunct="1">
              <a:lnSpc>
                <a:spcPct val="150000"/>
              </a:lnSpc>
            </a:pPr>
            <a:r>
              <a:rPr lang="zh-CN" altLang="en-US" sz="2400" dirty="0">
                <a:latin typeface="+mn-ea"/>
                <a:ea typeface="+mn-ea"/>
                <a:cs typeface="+mn-lt"/>
              </a:rPr>
              <a:t>    2019年3月15日，水利部印发《关于开展水利行业节水机关建设工作的通知》</a:t>
            </a:r>
            <a:endParaRPr lang="zh-CN" altLang="en-US" sz="2400" dirty="0">
              <a:latin typeface="+mn-ea"/>
              <a:ea typeface="+mn-ea"/>
              <a:cs typeface="+mn-lt"/>
            </a:endParaRPr>
          </a:p>
          <a:p>
            <a:pPr marL="0" indent="279400" eaLnBrk="1" latinLnBrk="0" hangingPunct="1">
              <a:lnSpc>
                <a:spcPct val="150000"/>
              </a:lnSpc>
            </a:pPr>
            <a:r>
              <a:rPr lang="zh-CN" altLang="en-US" sz="2400" dirty="0">
                <a:latin typeface="+mn-ea"/>
                <a:ea typeface="+mn-ea"/>
                <a:cs typeface="+mn-lt"/>
              </a:rPr>
              <a:t>    2019年3月18日，水利部印发《2019年水利系统节约用水工作要点及重点任务清单》</a:t>
            </a:r>
            <a:endParaRPr lang="en-US" altLang="zh-CN" sz="2400" dirty="0">
              <a:latin typeface="+mn-ea"/>
              <a:ea typeface="+mn-ea"/>
              <a:cs typeface="+mn-lt"/>
            </a:endParaRPr>
          </a:p>
          <a:p>
            <a:pPr marL="0" indent="279400" eaLnBrk="1" latinLnBrk="0" hangingPunct="1">
              <a:lnSpc>
                <a:spcPct val="150000"/>
              </a:lnSpc>
            </a:pPr>
            <a:r>
              <a:rPr lang="zh-CN" altLang="en-US" sz="2400" dirty="0">
                <a:latin typeface="+mn-ea"/>
                <a:ea typeface="+mn-ea"/>
                <a:cs typeface="+mn-lt"/>
              </a:rPr>
              <a:t>    2019年</a:t>
            </a:r>
            <a:r>
              <a:rPr lang="en-US" altLang="zh-CN" sz="2400" dirty="0">
                <a:latin typeface="+mn-ea"/>
                <a:ea typeface="+mn-ea"/>
                <a:cs typeface="+mn-lt"/>
              </a:rPr>
              <a:t>4</a:t>
            </a:r>
            <a:r>
              <a:rPr lang="zh-CN" altLang="en-US" sz="2400" dirty="0">
                <a:latin typeface="+mn-ea"/>
                <a:ea typeface="+mn-ea"/>
                <a:cs typeface="+mn-lt"/>
              </a:rPr>
              <a:t>月</a:t>
            </a:r>
            <a:r>
              <a:rPr lang="en-US" altLang="zh-CN" sz="2400" dirty="0">
                <a:latin typeface="+mn-ea"/>
                <a:ea typeface="+mn-ea"/>
                <a:cs typeface="+mn-lt"/>
              </a:rPr>
              <a:t>15</a:t>
            </a:r>
            <a:r>
              <a:rPr lang="zh-CN" altLang="en-US" sz="2400" dirty="0">
                <a:latin typeface="+mn-ea"/>
                <a:ea typeface="+mn-ea"/>
                <a:cs typeface="+mn-lt"/>
              </a:rPr>
              <a:t>日，国家发改委、水利部印发《国家节水行动方案》</a:t>
            </a:r>
            <a:endParaRPr lang="en-US" altLang="zh-CN" sz="2400" dirty="0">
              <a:latin typeface="+mn-ea"/>
              <a:ea typeface="+mn-ea"/>
              <a:cs typeface="+mn-lt"/>
            </a:endParaRPr>
          </a:p>
          <a:p>
            <a:pPr marL="0" indent="279400" eaLnBrk="1" latinLnBrk="0" hangingPunct="1">
              <a:lnSpc>
                <a:spcPct val="130000"/>
              </a:lnSpc>
            </a:pPr>
            <a:endParaRPr lang="en-US" altLang="zh-CN" sz="2600" dirty="0">
              <a:ea typeface="+mn-lt"/>
              <a:cs typeface="+mn-lt"/>
            </a:endParaRPr>
          </a:p>
          <a:p>
            <a:pPr marL="0" indent="279400" eaLnBrk="1" latinLnBrk="0" hangingPunct="1">
              <a:lnSpc>
                <a:spcPct val="130000"/>
              </a:lnSpc>
            </a:pPr>
            <a:endParaRPr lang="zh-CN" altLang="en-US" sz="2600" dirty="0">
              <a:ea typeface="+mn-lt"/>
              <a:cs typeface="+mn-lt"/>
            </a:endParaRPr>
          </a:p>
          <a:p>
            <a:pPr eaLnBrk="1" latinLnBrk="0" hangingPunct="1">
              <a:lnSpc>
                <a:spcPct val="130000"/>
              </a:lnSpc>
            </a:pPr>
            <a:endParaRPr lang="zh-CN" sz="2600" dirty="0">
              <a:latin typeface="+mn-lt"/>
              <a:ea typeface="+mn-lt"/>
              <a:cs typeface="+mn-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mayn\Desktop\timg (6).jpgtimg (6)"/>
          <p:cNvPicPr>
            <a:picLocks noChangeAspect="1"/>
          </p:cNvPicPr>
          <p:nvPr/>
        </p:nvPicPr>
        <p:blipFill>
          <a:blip r:embed="rId1" cstate="print"/>
          <a:srcRect/>
          <a:stretch>
            <a:fillRect/>
          </a:stretch>
        </p:blipFill>
        <p:spPr>
          <a:xfrm>
            <a:off x="-8889" y="-243487"/>
            <a:ext cx="12200891" cy="6870065"/>
          </a:xfrm>
          <a:prstGeom prst="rect">
            <a:avLst/>
          </a:prstGeom>
        </p:spPr>
      </p:pic>
      <p:sp>
        <p:nvSpPr>
          <p:cNvPr id="6" name="文本框 5"/>
          <p:cNvSpPr txBox="1"/>
          <p:nvPr/>
        </p:nvSpPr>
        <p:spPr>
          <a:xfrm>
            <a:off x="798689" y="3276531"/>
            <a:ext cx="10617835" cy="1130935"/>
          </a:xfrm>
          <a:prstGeom prst="rect">
            <a:avLst/>
          </a:prstGeom>
          <a:noFill/>
          <a:ln w="9525">
            <a:noFill/>
          </a:ln>
        </p:spPr>
        <p:txBody>
          <a:bodyPr wrap="square">
            <a:spAutoFit/>
          </a:bodyPr>
          <a:lstStyle/>
          <a:p>
            <a:pPr marL="0" indent="279400" eaLnBrk="1" latinLnBrk="0" hangingPunct="1">
              <a:lnSpc>
                <a:spcPct val="130000"/>
              </a:lnSpc>
            </a:pPr>
            <a:r>
              <a:rPr lang="en-US" sz="2600" b="0" dirty="0">
                <a:latin typeface="+mn-lt"/>
                <a:ea typeface="+mn-lt"/>
                <a:cs typeface="+mn-lt"/>
              </a:rPr>
              <a:t>    </a:t>
            </a:r>
            <a:endParaRPr lang="zh-CN" sz="2600" b="0" dirty="0">
              <a:latin typeface="+mn-lt"/>
              <a:ea typeface="+mn-lt"/>
              <a:cs typeface="+mn-lt"/>
            </a:endParaRPr>
          </a:p>
          <a:p>
            <a:pPr marL="0" indent="279400" eaLnBrk="1" latinLnBrk="0" hangingPunct="1">
              <a:lnSpc>
                <a:spcPct val="130000"/>
              </a:lnSpc>
            </a:pPr>
            <a:r>
              <a:rPr lang="zh-CN" altLang="en-US" sz="2600" b="0" dirty="0">
                <a:latin typeface="+mn-lt"/>
                <a:ea typeface="+mn-lt"/>
                <a:cs typeface="+mn-lt"/>
              </a:rPr>
              <a:t>    </a:t>
            </a:r>
            <a:endParaRPr lang="zh-CN" altLang="en-US" sz="2600" b="0" dirty="0">
              <a:latin typeface="+mn-lt"/>
              <a:ea typeface="+mn-lt"/>
              <a:cs typeface="+mn-lt"/>
            </a:endParaRPr>
          </a:p>
        </p:txBody>
      </p:sp>
      <p:sp>
        <p:nvSpPr>
          <p:cNvPr id="4" name="文本框 3"/>
          <p:cNvSpPr txBox="1"/>
          <p:nvPr/>
        </p:nvSpPr>
        <p:spPr>
          <a:xfrm>
            <a:off x="903109" y="474133"/>
            <a:ext cx="10329333" cy="5926455"/>
          </a:xfrm>
          <a:prstGeom prst="rect">
            <a:avLst/>
          </a:prstGeom>
          <a:noFill/>
        </p:spPr>
        <p:txBody>
          <a:bodyPr wrap="square" rtlCol="0">
            <a:spAutoFit/>
          </a:bodyPr>
          <a:lstStyle/>
          <a:p>
            <a:pPr marL="0" indent="279400" eaLnBrk="1" latinLnBrk="0" hangingPunct="1">
              <a:lnSpc>
                <a:spcPct val="130000"/>
              </a:lnSpc>
            </a:pPr>
            <a:r>
              <a:rPr lang="en-US" altLang="zh-CN" sz="2600" dirty="0">
                <a:latin typeface="+mn-lt"/>
                <a:ea typeface="+mn-lt"/>
                <a:cs typeface="+mn-lt"/>
              </a:rPr>
              <a:t>      </a:t>
            </a:r>
            <a:endParaRPr lang="en-US" altLang="zh-CN" sz="2600" dirty="0">
              <a:latin typeface="+mn-lt"/>
              <a:ea typeface="+mn-lt"/>
              <a:cs typeface="+mn-lt"/>
            </a:endParaRPr>
          </a:p>
          <a:p>
            <a:pPr marL="0" indent="279400" eaLnBrk="1" latinLnBrk="0" hangingPunct="1">
              <a:lnSpc>
                <a:spcPct val="200000"/>
              </a:lnSpc>
            </a:pPr>
            <a:r>
              <a:rPr lang="en-US" sz="2600" dirty="0">
                <a:latin typeface="+mn-lt"/>
                <a:ea typeface="+mn-lt"/>
                <a:cs typeface="+mn-lt"/>
              </a:rPr>
              <a:t>    </a:t>
            </a:r>
            <a:r>
              <a:rPr lang="en-US" sz="2400" dirty="0">
                <a:latin typeface="+mn-ea"/>
                <a:ea typeface="+mn-ea"/>
                <a:cs typeface="+mn-lt"/>
              </a:rPr>
              <a:t>2019</a:t>
            </a:r>
            <a:r>
              <a:rPr lang="zh-CN" altLang="en-US" sz="2400" dirty="0">
                <a:latin typeface="+mn-ea"/>
                <a:ea typeface="+mn-ea"/>
                <a:cs typeface="+mn-lt"/>
              </a:rPr>
              <a:t>年</a:t>
            </a:r>
            <a:r>
              <a:rPr lang="en-US" sz="2400" dirty="0">
                <a:latin typeface="+mn-ea"/>
                <a:ea typeface="+mn-ea"/>
                <a:cs typeface="+mn-lt"/>
              </a:rPr>
              <a:t>1</a:t>
            </a:r>
            <a:r>
              <a:rPr lang="zh-CN" altLang="en-US" sz="2400" dirty="0">
                <a:latin typeface="+mn-ea"/>
                <a:ea typeface="+mn-ea"/>
                <a:cs typeface="+mn-lt"/>
              </a:rPr>
              <a:t>月</a:t>
            </a:r>
            <a:r>
              <a:rPr lang="en-US" sz="2400" dirty="0">
                <a:latin typeface="+mn-ea"/>
                <a:ea typeface="+mn-ea"/>
                <a:cs typeface="+mn-lt"/>
              </a:rPr>
              <a:t>15</a:t>
            </a:r>
            <a:r>
              <a:rPr lang="zh-CN" altLang="en-US" sz="2400" dirty="0">
                <a:latin typeface="+mn-ea"/>
                <a:ea typeface="+mn-ea"/>
                <a:cs typeface="+mn-lt"/>
              </a:rPr>
              <a:t>日，习近平总书记在全国生态环境保护大会上讲话指出：</a:t>
            </a:r>
            <a:r>
              <a:rPr lang="zh-CN" altLang="en-US" sz="2400" b="1" dirty="0">
                <a:latin typeface="+mn-ea"/>
                <a:ea typeface="+mn-ea"/>
                <a:cs typeface="+mn-lt"/>
              </a:rPr>
              <a:t>生态兴则文明兴，生态衰则文明衰</a:t>
            </a:r>
            <a:r>
              <a:rPr lang="zh-CN" altLang="en-US" sz="2400" dirty="0">
                <a:latin typeface="+mn-ea"/>
                <a:ea typeface="+mn-ea"/>
                <a:cs typeface="+mn-lt"/>
              </a:rPr>
              <a:t>。推进生态文明建设是功在当代的民心工程，德在千秋的德政工程。要实现中华民族伟大复兴的中国梦，就必须建设生态文明、建设美丽中国。不管有多么艰难，我们都不可犹豫、不能退缩。要以壮士断腕的决心、背水一战的勇气、攻城拔寨的拼劲，打赢这场攻坚战。</a:t>
            </a:r>
            <a:endParaRPr lang="en-US" altLang="zh-CN" sz="2400" dirty="0">
              <a:latin typeface="+mn-ea"/>
              <a:ea typeface="+mn-ea"/>
              <a:cs typeface="+mn-lt"/>
            </a:endParaRPr>
          </a:p>
          <a:p>
            <a:pPr marL="0" indent="279400" eaLnBrk="1" latinLnBrk="0" hangingPunct="1">
              <a:lnSpc>
                <a:spcPct val="130000"/>
              </a:lnSpc>
            </a:pPr>
            <a:endParaRPr lang="en-US" altLang="zh-CN" sz="2600" dirty="0">
              <a:ea typeface="+mn-lt"/>
              <a:cs typeface="+mn-lt"/>
            </a:endParaRPr>
          </a:p>
          <a:p>
            <a:pPr marL="0" indent="279400" eaLnBrk="1" latinLnBrk="0" hangingPunct="1">
              <a:lnSpc>
                <a:spcPct val="130000"/>
              </a:lnSpc>
            </a:pPr>
            <a:endParaRPr lang="zh-CN" altLang="en-US" sz="2600" dirty="0">
              <a:ea typeface="+mn-lt"/>
              <a:cs typeface="+mn-lt"/>
            </a:endParaRPr>
          </a:p>
          <a:p>
            <a:pPr eaLnBrk="1" latinLnBrk="0" hangingPunct="1">
              <a:lnSpc>
                <a:spcPct val="130000"/>
              </a:lnSpc>
            </a:pPr>
            <a:endParaRPr lang="zh-CN" sz="2600" dirty="0">
              <a:latin typeface="+mn-lt"/>
              <a:ea typeface="+mn-lt"/>
              <a:cs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mayn\Desktop\timg (6).jpgtimg (6)"/>
          <p:cNvPicPr>
            <a:picLocks noChangeAspect="1"/>
          </p:cNvPicPr>
          <p:nvPr/>
        </p:nvPicPr>
        <p:blipFill>
          <a:blip r:embed="rId1" cstate="print"/>
          <a:srcRect/>
          <a:stretch>
            <a:fillRect/>
          </a:stretch>
        </p:blipFill>
        <p:spPr>
          <a:xfrm>
            <a:off x="-4445" y="16228"/>
            <a:ext cx="12196445" cy="6870065"/>
          </a:xfrm>
          <a:prstGeom prst="rect">
            <a:avLst/>
          </a:prstGeom>
        </p:spPr>
      </p:pic>
      <p:sp>
        <p:nvSpPr>
          <p:cNvPr id="100" name="文本框 99"/>
          <p:cNvSpPr txBox="1"/>
          <p:nvPr/>
        </p:nvSpPr>
        <p:spPr>
          <a:xfrm>
            <a:off x="745772" y="844621"/>
            <a:ext cx="6015991" cy="521970"/>
          </a:xfrm>
          <a:prstGeom prst="rect">
            <a:avLst/>
          </a:prstGeom>
          <a:noFill/>
          <a:ln w="9525">
            <a:noFill/>
          </a:ln>
        </p:spPr>
        <p:txBody>
          <a:bodyPr wrap="square">
            <a:spAutoFit/>
          </a:bodyPr>
          <a:lstStyle/>
          <a:p>
            <a:pPr marL="0" indent="0"/>
            <a:r>
              <a:rPr lang="en-US" altLang="zh-CN" sz="2800" b="1">
                <a:latin typeface="+mj-lt"/>
                <a:ea typeface="+mj-lt"/>
              </a:rPr>
              <a:t>3</a:t>
            </a:r>
            <a:r>
              <a:rPr lang="zh-CN" altLang="en-US" sz="2800" b="1">
                <a:latin typeface="+mj-lt"/>
                <a:ea typeface="+mj-lt"/>
              </a:rPr>
              <a:t>、</a:t>
            </a:r>
            <a:r>
              <a:rPr lang="zh-CN" sz="2800" b="1">
                <a:latin typeface="+mj-lt"/>
                <a:ea typeface="+mj-lt"/>
              </a:rPr>
              <a:t>当前节水工作</a:t>
            </a:r>
            <a:r>
              <a:rPr lang="zh-CN" altLang="en-US" sz="2800" b="1">
                <a:latin typeface="+mj-lt"/>
                <a:ea typeface="+mj-lt"/>
              </a:rPr>
              <a:t>面临</a:t>
            </a:r>
            <a:r>
              <a:rPr lang="zh-CN" sz="2800" b="1">
                <a:latin typeface="+mj-lt"/>
                <a:ea typeface="+mj-lt"/>
              </a:rPr>
              <a:t>的突出问题</a:t>
            </a:r>
            <a:endParaRPr lang="zh-CN" altLang="en-US" sz="2800" b="1" dirty="0">
              <a:latin typeface="+mj-lt"/>
              <a:ea typeface="+mj-lt"/>
            </a:endParaRPr>
          </a:p>
        </p:txBody>
      </p:sp>
      <p:sp>
        <p:nvSpPr>
          <p:cNvPr id="4" name="文本框 3"/>
          <p:cNvSpPr txBox="1"/>
          <p:nvPr/>
        </p:nvSpPr>
        <p:spPr>
          <a:xfrm>
            <a:off x="968093" y="1715276"/>
            <a:ext cx="7102475" cy="5123180"/>
          </a:xfrm>
          <a:prstGeom prst="rect">
            <a:avLst/>
          </a:prstGeom>
          <a:noFill/>
        </p:spPr>
        <p:txBody>
          <a:bodyPr wrap="square" rtlCol="0">
            <a:spAutoFit/>
          </a:bodyPr>
          <a:lstStyle/>
          <a:p>
            <a:pPr eaLnBrk="1" latinLnBrk="0" hangingPunct="1">
              <a:lnSpc>
                <a:spcPct val="200000"/>
              </a:lnSpc>
            </a:pPr>
            <a:r>
              <a:rPr lang="zh-CN" altLang="en-US" sz="2400" dirty="0">
                <a:latin typeface="+mn-ea"/>
                <a:ea typeface="+mn-ea"/>
              </a:rPr>
              <a:t>一是节水理论不够完善。</a:t>
            </a:r>
            <a:endParaRPr lang="zh-CN" altLang="en-US" sz="2400" dirty="0">
              <a:latin typeface="+mn-ea"/>
              <a:ea typeface="+mn-ea"/>
            </a:endParaRPr>
          </a:p>
          <a:p>
            <a:pPr eaLnBrk="1" latinLnBrk="0" hangingPunct="1">
              <a:lnSpc>
                <a:spcPct val="200000"/>
              </a:lnSpc>
            </a:pPr>
            <a:r>
              <a:rPr lang="zh-CN" altLang="en-US" sz="2400" dirty="0">
                <a:latin typeface="+mn-ea"/>
                <a:ea typeface="+mn-ea"/>
              </a:rPr>
              <a:t>二是节水目标不够明确。</a:t>
            </a:r>
            <a:endParaRPr lang="zh-CN" altLang="en-US" sz="2400" dirty="0">
              <a:latin typeface="+mn-ea"/>
              <a:ea typeface="+mn-ea"/>
            </a:endParaRPr>
          </a:p>
          <a:p>
            <a:pPr eaLnBrk="1" latinLnBrk="0" hangingPunct="1">
              <a:lnSpc>
                <a:spcPct val="200000"/>
              </a:lnSpc>
            </a:pPr>
            <a:r>
              <a:rPr lang="zh-CN" altLang="en-US" sz="2400" dirty="0">
                <a:latin typeface="+mn-ea"/>
                <a:ea typeface="+mn-ea"/>
              </a:rPr>
              <a:t>三是节水规划不够系统。</a:t>
            </a:r>
            <a:endParaRPr lang="zh-CN" altLang="en-US" sz="2400" dirty="0">
              <a:latin typeface="+mn-ea"/>
              <a:ea typeface="+mn-ea"/>
            </a:endParaRPr>
          </a:p>
          <a:p>
            <a:pPr eaLnBrk="1" latinLnBrk="0" hangingPunct="1">
              <a:lnSpc>
                <a:spcPct val="200000"/>
              </a:lnSpc>
            </a:pPr>
            <a:r>
              <a:rPr lang="zh-CN" altLang="en-US" sz="2400" dirty="0">
                <a:latin typeface="+mn-ea"/>
                <a:ea typeface="+mn-ea"/>
              </a:rPr>
              <a:t>四是法律法规不够健全。</a:t>
            </a:r>
            <a:endParaRPr lang="zh-CN" altLang="en-US" sz="2400" dirty="0">
              <a:latin typeface="+mn-ea"/>
              <a:ea typeface="+mn-ea"/>
            </a:endParaRPr>
          </a:p>
          <a:p>
            <a:pPr eaLnBrk="1" latinLnBrk="0" hangingPunct="1">
              <a:lnSpc>
                <a:spcPct val="200000"/>
              </a:lnSpc>
            </a:pPr>
            <a:r>
              <a:rPr lang="zh-CN" altLang="en-US" sz="2400" dirty="0">
                <a:latin typeface="+mn-ea"/>
                <a:ea typeface="+mn-ea"/>
              </a:rPr>
              <a:t>五是体制机制不够顺畅。</a:t>
            </a:r>
            <a:endParaRPr lang="en-US" altLang="zh-CN" sz="2400" dirty="0">
              <a:latin typeface="+mn-ea"/>
              <a:ea typeface="+mn-ea"/>
            </a:endParaRPr>
          </a:p>
          <a:p>
            <a:pPr eaLnBrk="1" latinLnBrk="0" hangingPunct="1">
              <a:lnSpc>
                <a:spcPct val="200000"/>
              </a:lnSpc>
            </a:pPr>
            <a:r>
              <a:rPr lang="zh-CN" altLang="en-US" sz="2400" dirty="0">
                <a:latin typeface="+mn-ea"/>
                <a:ea typeface="+mn-ea"/>
              </a:rPr>
              <a:t>六是激励引导不够配套。</a:t>
            </a:r>
            <a:endParaRPr lang="zh-CN" altLang="en-US" sz="2400" dirty="0">
              <a:latin typeface="+mn-ea"/>
              <a:ea typeface="+mn-ea"/>
            </a:endParaRPr>
          </a:p>
          <a:p>
            <a:pPr eaLnBrk="1" latinLnBrk="0" hangingPunct="1">
              <a:lnSpc>
                <a:spcPct val="150000"/>
              </a:lnSpc>
            </a:pPr>
            <a:endParaRPr lang="zh-CN" altLang="en-US" sz="2600" dirty="0"/>
          </a:p>
        </p:txBody>
      </p:sp>
      <p:pic>
        <p:nvPicPr>
          <p:cNvPr id="5" name="图片 4"/>
          <p:cNvPicPr>
            <a:picLocks noChangeAspect="1"/>
          </p:cNvPicPr>
          <p:nvPr/>
        </p:nvPicPr>
        <p:blipFill>
          <a:blip r:embed="rId2"/>
          <a:srcRect l="18222" r="18667" b="9844"/>
          <a:stretch>
            <a:fillRect/>
          </a:stretch>
        </p:blipFill>
        <p:spPr>
          <a:xfrm>
            <a:off x="7687945" y="-6985"/>
            <a:ext cx="4508500" cy="68707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5715" y="-150072"/>
            <a:ext cx="12197715" cy="6872605"/>
          </a:xfrm>
          <a:prstGeom prst="rect">
            <a:avLst/>
          </a:prstGeom>
        </p:spPr>
      </p:pic>
      <p:sp>
        <p:nvSpPr>
          <p:cNvPr id="7" name="文本框 6"/>
          <p:cNvSpPr txBox="1"/>
          <p:nvPr/>
        </p:nvSpPr>
        <p:spPr>
          <a:xfrm>
            <a:off x="388091" y="0"/>
            <a:ext cx="6546111" cy="645160"/>
          </a:xfrm>
          <a:prstGeom prst="rect">
            <a:avLst/>
          </a:prstGeom>
          <a:noFill/>
        </p:spPr>
        <p:txBody>
          <a:bodyPr wrap="square" rtlCol="0">
            <a:spAutoFit/>
          </a:bodyPr>
          <a:lstStyle/>
          <a:p>
            <a:pPr>
              <a:buFont typeface="Wingdings" panose="05000000000000000000" pitchFamily="2" charset="2"/>
              <a:buChar char="Ø"/>
            </a:pPr>
            <a:r>
              <a:rPr lang="zh-CN" altLang="en-US" sz="3600" b="1" dirty="0" smtClean="0"/>
              <a:t>体会一：</a:t>
            </a:r>
            <a:r>
              <a:rPr lang="zh-CN" altLang="en-US" sz="3600" b="1" dirty="0" smtClean="0">
                <a:solidFill>
                  <a:srgbClr val="FF0000"/>
                </a:solidFill>
              </a:rPr>
              <a:t>合同节水</a:t>
            </a:r>
            <a:endParaRPr lang="zh-CN" altLang="en-US" sz="3600" b="1" dirty="0">
              <a:solidFill>
                <a:srgbClr val="FF0000"/>
              </a:solidFill>
            </a:endParaRPr>
          </a:p>
        </p:txBody>
      </p:sp>
      <p:graphicFrame>
        <p:nvGraphicFramePr>
          <p:cNvPr id="44" name="图示 43"/>
          <p:cNvGraphicFramePr/>
          <p:nvPr/>
        </p:nvGraphicFramePr>
        <p:xfrm>
          <a:off x="0" y="595343"/>
          <a:ext cx="12192000" cy="6211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本框 2"/>
          <p:cNvSpPr txBox="1"/>
          <p:nvPr/>
        </p:nvSpPr>
        <p:spPr>
          <a:xfrm>
            <a:off x="2580640" y="646431"/>
            <a:ext cx="9231631" cy="1303020"/>
          </a:xfrm>
          <a:prstGeom prst="rect">
            <a:avLst/>
          </a:prstGeom>
          <a:noFill/>
        </p:spPr>
        <p:txBody>
          <a:bodyPr wrap="square" rtlCol="0">
            <a:spAutoFit/>
          </a:bodyPr>
          <a:lstStyle/>
          <a:p>
            <a:r>
              <a:rPr lang="en-US" altLang="zh-CN" sz="135" b="1" dirty="0">
                <a:latin typeface="Times New Roman" panose="02020603050405020304" pitchFamily="18" charset="0"/>
                <a:cs typeface="Times New Roman" panose="02020603050405020304" pitchFamily="18" charset="0"/>
              </a:rPr>
              <a:t>1.</a:t>
            </a:r>
            <a:r>
              <a:rPr lang="zh-CN" altLang="en-US" sz="135" b="1" dirty="0">
                <a:latin typeface="Times New Roman" panose="02020603050405020304" pitchFamily="18" charset="0"/>
                <a:cs typeface="Times New Roman" panose="02020603050405020304" pitchFamily="18" charset="0"/>
              </a:rPr>
              <a:t>理念思路好</a:t>
            </a:r>
            <a:endParaRPr lang="en-US" altLang="zh-CN" sz="135"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sz="1600" dirty="0">
                <a:latin typeface="Times New Roman" panose="02020603050405020304" pitchFamily="18" charset="0"/>
                <a:cs typeface="Times New Roman" panose="02020603050405020304" pitchFamily="18" charset="0"/>
              </a:rPr>
              <a:t>是贯彻“节水优先、空间均衡、系统治理、两手发力”治水新思路的具体践行；</a:t>
            </a:r>
            <a:endParaRPr lang="en-US" altLang="zh-CN"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sz="1600" dirty="0">
                <a:latin typeface="微软雅黑" panose="020B0503020204020204" pitchFamily="34" charset="-122"/>
                <a:sym typeface="+mn-ea"/>
              </a:rPr>
              <a:t>是节水模式的中国创造和重大创新</a:t>
            </a:r>
            <a:r>
              <a:rPr lang="zh-CN" altLang="en-US" sz="1600" dirty="0" smtClean="0">
                <a:latin typeface="微软雅黑" panose="020B0503020204020204" pitchFamily="34" charset="-122"/>
                <a:sym typeface="+mn-ea"/>
              </a:rPr>
              <a:t>；</a:t>
            </a:r>
            <a:endParaRPr lang="en-US" altLang="zh-CN" sz="1600" dirty="0" smtClean="0">
              <a:latin typeface="微软雅黑" panose="020B0503020204020204" pitchFamily="34" charset="-122"/>
              <a:sym typeface="+mn-ea"/>
            </a:endParaRPr>
          </a:p>
          <a:p>
            <a:pPr marL="285750" indent="-285750"/>
            <a:endParaRPr lang="en-US" altLang="zh-CN" sz="1600" dirty="0">
              <a:latin typeface="微软雅黑" panose="020B0503020204020204" pitchFamily="34" charset="-122"/>
              <a:sym typeface="+mn-ea"/>
            </a:endParaRPr>
          </a:p>
          <a:p>
            <a:pPr marL="285750" indent="-285750">
              <a:buFont typeface="Wingdings" panose="05000000000000000000" pitchFamily="2" charset="2"/>
              <a:buChar char="Ø"/>
            </a:pPr>
            <a:endParaRPr lang="en-US" altLang="zh-CN"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altLang="zh-CN" sz="1400" dirty="0">
              <a:latin typeface="Times New Roman" panose="02020603050405020304" pitchFamily="18" charset="0"/>
              <a:cs typeface="Times New Roman" panose="02020603050405020304" pitchFamily="18" charset="0"/>
            </a:endParaRPr>
          </a:p>
          <a:p>
            <a:endParaRPr lang="zh-CN" altLang="en-US" sz="135" b="1" dirty="0">
              <a:latin typeface="Times New Roman" panose="02020603050405020304" pitchFamily="18" charset="0"/>
              <a:cs typeface="Times New Roman" panose="02020603050405020304" pitchFamily="18" charset="0"/>
            </a:endParaRPr>
          </a:p>
        </p:txBody>
      </p:sp>
      <p:sp>
        <p:nvSpPr>
          <p:cNvPr id="45" name="文本框 44"/>
          <p:cNvSpPr txBox="1"/>
          <p:nvPr/>
        </p:nvSpPr>
        <p:spPr>
          <a:xfrm>
            <a:off x="2580005" y="1870075"/>
            <a:ext cx="9232265" cy="1303020"/>
          </a:xfrm>
          <a:prstGeom prst="rect">
            <a:avLst/>
          </a:prstGeom>
          <a:noFill/>
        </p:spPr>
        <p:txBody>
          <a:bodyPr wrap="square" rtlCol="0">
            <a:spAutoFit/>
          </a:bodyPr>
          <a:lstStyle/>
          <a:p>
            <a:r>
              <a:rPr lang="en-US" altLang="zh-CN" sz="135" b="1" dirty="0">
                <a:latin typeface="Times New Roman" panose="02020603050405020304" pitchFamily="18" charset="0"/>
                <a:cs typeface="Times New Roman" panose="02020603050405020304" pitchFamily="18" charset="0"/>
              </a:rPr>
              <a:t>2.</a:t>
            </a:r>
            <a:r>
              <a:rPr lang="zh-CN" altLang="en-US" sz="135" b="1" dirty="0">
                <a:latin typeface="Times New Roman" panose="02020603050405020304" pitchFamily="18" charset="0"/>
                <a:cs typeface="Times New Roman" panose="02020603050405020304" pitchFamily="18" charset="0"/>
              </a:rPr>
              <a:t>经营机制好</a:t>
            </a:r>
            <a:endParaRPr lang="en-US" altLang="zh-CN" sz="135"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sz="1600" dirty="0">
                <a:latin typeface="Times New Roman" panose="02020603050405020304" pitchFamily="18" charset="0"/>
                <a:cs typeface="Times New Roman" panose="02020603050405020304" pitchFamily="18" charset="0"/>
              </a:rPr>
              <a:t>是一种节水投资服务管理，包含节水公司分析诊断、项目设计、项目融资等全过程服务；</a:t>
            </a:r>
            <a:endParaRPr lang="en-US" altLang="zh-CN"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sz="1600" dirty="0">
                <a:latin typeface="微软雅黑" panose="020B0503020204020204" pitchFamily="34" charset="-122"/>
                <a:sym typeface="+mn-ea"/>
              </a:rPr>
              <a:t>帮助节水单位解决项目资金障碍、节水新技术，新产品信息不对称障碍等问题；</a:t>
            </a:r>
            <a:endParaRPr lang="en-US" altLang="zh-CN" sz="1600" dirty="0">
              <a:latin typeface="微软雅黑" panose="020B0503020204020204" pitchFamily="34" charset="-122"/>
              <a:sym typeface="+mn-ea"/>
            </a:endParaRPr>
          </a:p>
          <a:p>
            <a:pPr marL="285750" indent="-285750">
              <a:buFont typeface="Wingdings" panose="05000000000000000000" pitchFamily="2" charset="2"/>
              <a:buChar char="Ø"/>
            </a:pPr>
            <a:r>
              <a:rPr lang="zh-CN" altLang="en-US" sz="1600" dirty="0">
                <a:latin typeface="微软雅黑" panose="020B0503020204020204" pitchFamily="34" charset="-122"/>
                <a:sym typeface="+mn-ea"/>
              </a:rPr>
              <a:t>解决了管理效率不高的问题，确保稳定的节水效益和分享。</a:t>
            </a:r>
            <a:endParaRPr lang="en-US" altLang="zh-CN" sz="1600" dirty="0">
              <a:latin typeface="微软雅黑" panose="020B0503020204020204" pitchFamily="34" charset="-122"/>
              <a:sym typeface="+mn-ea"/>
            </a:endParaRPr>
          </a:p>
          <a:p>
            <a:pPr marL="285750" indent="-285750">
              <a:buFont typeface="Wingdings" panose="05000000000000000000" pitchFamily="2" charset="2"/>
              <a:buChar char="Ø"/>
            </a:pPr>
            <a:endParaRPr lang="en-US" altLang="zh-CN"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altLang="zh-CN" sz="1400" dirty="0">
              <a:latin typeface="Times New Roman" panose="02020603050405020304" pitchFamily="18" charset="0"/>
              <a:cs typeface="Times New Roman" panose="02020603050405020304" pitchFamily="18" charset="0"/>
            </a:endParaRPr>
          </a:p>
          <a:p>
            <a:endParaRPr lang="zh-CN" altLang="en-US" sz="135" b="1" dirty="0">
              <a:latin typeface="Times New Roman" panose="02020603050405020304" pitchFamily="18" charset="0"/>
              <a:cs typeface="Times New Roman" panose="02020603050405020304" pitchFamily="18" charset="0"/>
            </a:endParaRPr>
          </a:p>
        </p:txBody>
      </p:sp>
      <p:sp>
        <p:nvSpPr>
          <p:cNvPr id="46" name="文本框 45"/>
          <p:cNvSpPr txBox="1"/>
          <p:nvPr/>
        </p:nvSpPr>
        <p:spPr>
          <a:xfrm>
            <a:off x="2580005" y="3228340"/>
            <a:ext cx="9232265" cy="1118235"/>
          </a:xfrm>
          <a:prstGeom prst="rect">
            <a:avLst/>
          </a:prstGeom>
          <a:noFill/>
        </p:spPr>
        <p:txBody>
          <a:bodyPr wrap="square" rtlCol="0">
            <a:spAutoFit/>
          </a:bodyPr>
          <a:lstStyle/>
          <a:p>
            <a:r>
              <a:rPr lang="en-US" altLang="zh-CN" sz="135" b="1" dirty="0">
                <a:latin typeface="Times New Roman" panose="02020603050405020304" pitchFamily="18" charset="0"/>
                <a:cs typeface="Times New Roman" panose="02020603050405020304" pitchFamily="18" charset="0"/>
              </a:rPr>
              <a:t>3.</a:t>
            </a:r>
            <a:r>
              <a:rPr lang="zh-CN" altLang="en-US" sz="135" b="1" dirty="0">
                <a:latin typeface="Times New Roman" panose="02020603050405020304" pitchFamily="18" charset="0"/>
                <a:cs typeface="Times New Roman" panose="02020603050405020304" pitchFamily="18" charset="0"/>
              </a:rPr>
              <a:t>管理服务好</a:t>
            </a:r>
            <a:endParaRPr lang="en-US" altLang="zh-CN" sz="135"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sz="1600" dirty="0">
                <a:latin typeface="Times New Roman" panose="02020603050405020304" pitchFamily="18" charset="0"/>
                <a:cs typeface="Times New Roman" panose="02020603050405020304" pitchFamily="18" charset="0"/>
              </a:rPr>
              <a:t>职业化的人员，专业化的队伍，标准化的服务，社会化的运营，智能化的监管；</a:t>
            </a:r>
            <a:endParaRPr lang="en-US" altLang="zh-CN"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sz="1600" dirty="0">
                <a:latin typeface="微软雅黑" panose="020B0503020204020204" pitchFamily="34" charset="-122"/>
                <a:sym typeface="+mn-ea"/>
              </a:rPr>
              <a:t>将绩效工资与节水效益相结合，打破了传统的管理模式，大大提高了维修的效率，也节省了人力、物力和精力。</a:t>
            </a:r>
            <a:endParaRPr lang="en-US" altLang="zh-CN"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altLang="zh-CN" sz="1600" dirty="0">
              <a:latin typeface="Times New Roman" panose="02020603050405020304" pitchFamily="18" charset="0"/>
              <a:cs typeface="Times New Roman" panose="02020603050405020304" pitchFamily="18" charset="0"/>
            </a:endParaRPr>
          </a:p>
          <a:p>
            <a:endParaRPr lang="zh-CN" altLang="en-US" sz="135" b="1" dirty="0">
              <a:latin typeface="Times New Roman" panose="02020603050405020304" pitchFamily="18" charset="0"/>
              <a:cs typeface="Times New Roman" panose="02020603050405020304" pitchFamily="18" charset="0"/>
            </a:endParaRPr>
          </a:p>
        </p:txBody>
      </p:sp>
      <p:sp>
        <p:nvSpPr>
          <p:cNvPr id="47" name="文本框 46"/>
          <p:cNvSpPr txBox="1"/>
          <p:nvPr/>
        </p:nvSpPr>
        <p:spPr>
          <a:xfrm>
            <a:off x="2495551" y="4408805"/>
            <a:ext cx="9316720" cy="1272540"/>
          </a:xfrm>
          <a:prstGeom prst="rect">
            <a:avLst/>
          </a:prstGeom>
          <a:noFill/>
        </p:spPr>
        <p:txBody>
          <a:bodyPr wrap="square" rtlCol="0">
            <a:spAutoFit/>
          </a:bodyPr>
          <a:lstStyle/>
          <a:p>
            <a:r>
              <a:rPr lang="en-US" altLang="zh-CN" sz="135" b="1" dirty="0">
                <a:latin typeface="Times New Roman" panose="02020603050405020304" pitchFamily="18" charset="0"/>
                <a:cs typeface="Times New Roman" panose="02020603050405020304" pitchFamily="18" charset="0"/>
              </a:rPr>
              <a:t>4.</a:t>
            </a:r>
            <a:r>
              <a:rPr lang="zh-CN" altLang="en-US" sz="135" b="1" dirty="0">
                <a:latin typeface="Times New Roman" panose="02020603050405020304" pitchFamily="18" charset="0"/>
                <a:cs typeface="Times New Roman" panose="02020603050405020304" pitchFamily="18" charset="0"/>
              </a:rPr>
              <a:t>经济社会效益好</a:t>
            </a:r>
            <a:endParaRPr lang="en-US" altLang="zh-CN" sz="135" b="1" dirty="0">
              <a:latin typeface="Times New Roman" panose="02020603050405020304" pitchFamily="18" charset="0"/>
              <a:cs typeface="Times New Roman" panose="02020603050405020304" pitchFamily="18" charset="0"/>
            </a:endParaRPr>
          </a:p>
          <a:p>
            <a:pPr marL="285750" indent="-285750" eaLnBrk="1" latinLnBrk="0" hangingPunct="1">
              <a:lnSpc>
                <a:spcPts val="2320"/>
              </a:lnSpc>
              <a:buFont typeface="Wingdings" panose="05000000000000000000" pitchFamily="2" charset="2"/>
              <a:buChar char="Ø"/>
            </a:pPr>
            <a:r>
              <a:rPr lang="zh-CN" altLang="en-US" sz="1600" dirty="0">
                <a:latin typeface="Times New Roman" panose="02020603050405020304" pitchFamily="18" charset="0"/>
                <a:cs typeface="Times New Roman" panose="02020603050405020304" pitchFamily="18" charset="0"/>
                <a:sym typeface="+mn-ea"/>
              </a:rPr>
              <a:t>我校合同节水管理项目投资</a:t>
            </a:r>
            <a:r>
              <a:rPr lang="en-US" altLang="zh-CN" sz="1600" dirty="0">
                <a:latin typeface="Times New Roman" panose="02020603050405020304" pitchFamily="18" charset="0"/>
                <a:cs typeface="Times New Roman" panose="02020603050405020304" pitchFamily="18" charset="0"/>
                <a:sym typeface="+mn-ea"/>
              </a:rPr>
              <a:t>1182</a:t>
            </a:r>
            <a:r>
              <a:rPr lang="zh-CN" altLang="en-US" sz="1600" dirty="0">
                <a:latin typeface="Times New Roman" panose="02020603050405020304" pitchFamily="18" charset="0"/>
                <a:cs typeface="Times New Roman" panose="02020603050405020304" pitchFamily="18" charset="0"/>
                <a:sym typeface="+mn-ea"/>
              </a:rPr>
              <a:t>余万元，累计节约费用</a:t>
            </a:r>
            <a:r>
              <a:rPr lang="en-US" altLang="zh-CN" sz="1600" dirty="0">
                <a:latin typeface="Times New Roman" panose="02020603050405020304" pitchFamily="18" charset="0"/>
                <a:cs typeface="Times New Roman" panose="02020603050405020304" pitchFamily="18" charset="0"/>
                <a:sym typeface="+mn-ea"/>
              </a:rPr>
              <a:t>12300</a:t>
            </a:r>
            <a:r>
              <a:rPr lang="zh-CN" altLang="en-US" sz="1600" dirty="0">
                <a:latin typeface="Times New Roman" panose="02020603050405020304" pitchFamily="18" charset="0"/>
                <a:cs typeface="Times New Roman" panose="02020603050405020304" pitchFamily="18" charset="0"/>
                <a:sym typeface="+mn-ea"/>
              </a:rPr>
              <a:t>余万元</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285750" indent="-285750" eaLnBrk="1" latinLnBrk="0" hangingPunct="1">
              <a:lnSpc>
                <a:spcPts val="2320"/>
              </a:lnSpc>
              <a:buFont typeface="Wingdings" panose="05000000000000000000" pitchFamily="2" charset="2"/>
              <a:buChar char="Ø"/>
            </a:pPr>
            <a:r>
              <a:rPr lang="zh-CN" altLang="en-US" sz="1600" dirty="0">
                <a:latin typeface="Times New Roman" panose="02020603050405020304" pitchFamily="18" charset="0"/>
                <a:cs typeface="Times New Roman" panose="02020603050405020304" pitchFamily="18" charset="0"/>
                <a:sym typeface="+mn-ea"/>
              </a:rPr>
              <a:t>节约的水可支撑</a:t>
            </a:r>
            <a:r>
              <a:rPr lang="en-US" altLang="zh-CN" sz="1600" dirty="0">
                <a:latin typeface="Times New Roman" panose="02020603050405020304" pitchFamily="18" charset="0"/>
                <a:cs typeface="Times New Roman" panose="02020603050405020304" pitchFamily="18" charset="0"/>
                <a:sym typeface="+mn-ea"/>
              </a:rPr>
              <a:t>121.95</a:t>
            </a:r>
            <a:r>
              <a:rPr lang="zh-CN" altLang="en-US" sz="1600" dirty="0">
                <a:latin typeface="Times New Roman" panose="02020603050405020304" pitchFamily="18" charset="0"/>
                <a:cs typeface="Times New Roman" panose="02020603050405020304" pitchFamily="18" charset="0"/>
                <a:sym typeface="+mn-ea"/>
              </a:rPr>
              <a:t>亿元的地区工业增加值或</a:t>
            </a:r>
            <a:r>
              <a:rPr lang="en-US" altLang="zh-CN" sz="1600" dirty="0">
                <a:latin typeface="Times New Roman" panose="02020603050405020304" pitchFamily="18" charset="0"/>
                <a:cs typeface="Times New Roman" panose="02020603050405020304" pitchFamily="18" charset="0"/>
                <a:sym typeface="+mn-ea"/>
              </a:rPr>
              <a:t>54</a:t>
            </a:r>
            <a:r>
              <a:rPr lang="zh-CN" altLang="en-US" sz="1600" dirty="0">
                <a:latin typeface="Times New Roman" panose="02020603050405020304" pitchFamily="18" charset="0"/>
                <a:cs typeface="Times New Roman" panose="02020603050405020304" pitchFamily="18" charset="0"/>
                <a:sym typeface="+mn-ea"/>
              </a:rPr>
              <a:t>万个家庭生活用水，减少排污可达</a:t>
            </a:r>
            <a:r>
              <a:rPr lang="en-US" altLang="zh-CN" sz="1600" dirty="0">
                <a:latin typeface="Times New Roman" panose="02020603050405020304" pitchFamily="18" charset="0"/>
                <a:cs typeface="Times New Roman" panose="02020603050405020304" pitchFamily="18" charset="0"/>
                <a:sym typeface="+mn-ea"/>
              </a:rPr>
              <a:t>1810</a:t>
            </a:r>
            <a:r>
              <a:rPr lang="zh-CN" altLang="en-US" sz="1600" dirty="0">
                <a:latin typeface="Times New Roman" panose="02020603050405020304" pitchFamily="18" charset="0"/>
                <a:cs typeface="Times New Roman" panose="02020603050405020304" pitchFamily="18" charset="0"/>
                <a:sym typeface="+mn-ea"/>
              </a:rPr>
              <a:t>余万吨；   </a:t>
            </a:r>
            <a:endParaRPr lang="en-US" altLang="zh-CN" sz="1600" dirty="0">
              <a:latin typeface="Times New Roman" panose="02020603050405020304" pitchFamily="18" charset="0"/>
              <a:cs typeface="Times New Roman" panose="02020603050405020304" pitchFamily="18" charset="0"/>
            </a:endParaRPr>
          </a:p>
          <a:p>
            <a:pPr marL="285750" indent="-285750" eaLnBrk="1" latinLnBrk="0" hangingPunct="1">
              <a:lnSpc>
                <a:spcPts val="2320"/>
              </a:lnSpc>
              <a:buFont typeface="Wingdings" panose="05000000000000000000" pitchFamily="2" charset="2"/>
              <a:buChar char="Ø"/>
            </a:pPr>
            <a:endParaRPr lang="en-US" altLang="zh-CN"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altLang="zh-CN" sz="1600" dirty="0">
              <a:latin typeface="Times New Roman" panose="02020603050405020304" pitchFamily="18" charset="0"/>
              <a:cs typeface="Times New Roman" panose="02020603050405020304" pitchFamily="18" charset="0"/>
              <a:sym typeface="+mn-ea"/>
            </a:endParaRPr>
          </a:p>
          <a:p>
            <a:endParaRPr lang="zh-CN" altLang="en-US" sz="135" b="1" dirty="0">
              <a:latin typeface="Times New Roman" panose="02020603050405020304" pitchFamily="18" charset="0"/>
              <a:cs typeface="Times New Roman" panose="02020603050405020304" pitchFamily="18" charset="0"/>
            </a:endParaRPr>
          </a:p>
        </p:txBody>
      </p:sp>
      <p:sp>
        <p:nvSpPr>
          <p:cNvPr id="48" name="文本框 47"/>
          <p:cNvSpPr txBox="1"/>
          <p:nvPr/>
        </p:nvSpPr>
        <p:spPr>
          <a:xfrm>
            <a:off x="2495551" y="5652135"/>
            <a:ext cx="9316720" cy="1303020"/>
          </a:xfrm>
          <a:prstGeom prst="rect">
            <a:avLst/>
          </a:prstGeom>
          <a:noFill/>
        </p:spPr>
        <p:txBody>
          <a:bodyPr wrap="square" rtlCol="0">
            <a:spAutoFit/>
          </a:bodyPr>
          <a:lstStyle/>
          <a:p>
            <a:r>
              <a:rPr lang="en-US" altLang="zh-CN" sz="135" b="1" dirty="0">
                <a:latin typeface="Times New Roman" panose="02020603050405020304" pitchFamily="18" charset="0"/>
                <a:cs typeface="Times New Roman" panose="02020603050405020304" pitchFamily="18" charset="0"/>
              </a:rPr>
              <a:t>5.</a:t>
            </a:r>
            <a:r>
              <a:rPr lang="zh-CN" altLang="en-US" sz="135" b="1" dirty="0">
                <a:latin typeface="Times New Roman" panose="02020603050405020304" pitchFamily="18" charset="0"/>
                <a:cs typeface="Times New Roman" panose="02020603050405020304" pitchFamily="18" charset="0"/>
              </a:rPr>
              <a:t>推广价值好</a:t>
            </a:r>
            <a:endParaRPr lang="en-US" altLang="zh-CN" sz="135"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sz="1600" dirty="0">
                <a:latin typeface="Times New Roman" panose="02020603050405020304" pitchFamily="18" charset="0"/>
                <a:cs typeface="Times New Roman" panose="02020603050405020304" pitchFamily="18" charset="0"/>
              </a:rPr>
              <a:t>探索出了一条完整的高校合同节水管理项目的实施路径；</a:t>
            </a:r>
            <a:endParaRPr lang="en-US" altLang="zh-CN"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sz="1600" dirty="0">
                <a:latin typeface="微软雅黑" panose="020B0503020204020204" pitchFamily="34" charset="-122"/>
                <a:sym typeface="+mn-ea"/>
              </a:rPr>
              <a:t>形成了可复制、可推广的成功经验；</a:t>
            </a:r>
            <a:endParaRPr lang="en-US" altLang="zh-CN" sz="1600" dirty="0">
              <a:latin typeface="微软雅黑" panose="020B0503020204020204" pitchFamily="34" charset="-122"/>
              <a:sym typeface="+mn-ea"/>
            </a:endParaRPr>
          </a:p>
          <a:p>
            <a:pPr marL="285750" indent="-285750">
              <a:buFont typeface="Wingdings" panose="05000000000000000000" pitchFamily="2" charset="2"/>
              <a:buChar char="Ø"/>
            </a:pPr>
            <a:r>
              <a:rPr lang="zh-CN" altLang="en-US" sz="1600" dirty="0">
                <a:latin typeface="微软雅黑" panose="020B0503020204020204" pitchFamily="34" charset="-122"/>
                <a:sym typeface="+mn-ea"/>
              </a:rPr>
              <a:t>有助于加快用水单位的节水改造步伐，撬动节水产业市场的蓬勃发展，全力推进建设节水型社会。</a:t>
            </a:r>
            <a:endParaRPr lang="en-US" altLang="zh-CN" sz="1600" dirty="0">
              <a:latin typeface="微软雅黑" panose="020B0503020204020204" pitchFamily="34" charset="-122"/>
              <a:sym typeface="+mn-ea"/>
            </a:endParaRPr>
          </a:p>
          <a:p>
            <a:pPr marL="285750" indent="-285750">
              <a:buFont typeface="Wingdings" panose="05000000000000000000" pitchFamily="2" charset="2"/>
              <a:buChar char="Ø"/>
            </a:pPr>
            <a:endParaRPr lang="en-US" altLang="zh-CN"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altLang="zh-CN" sz="1400" dirty="0">
              <a:latin typeface="Times New Roman" panose="02020603050405020304" pitchFamily="18" charset="0"/>
              <a:cs typeface="Times New Roman" panose="02020603050405020304" pitchFamily="18" charset="0"/>
            </a:endParaRPr>
          </a:p>
          <a:p>
            <a:endParaRPr lang="zh-CN" altLang="en-US" sz="135"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5715" y="-14605"/>
            <a:ext cx="12197715" cy="6872605"/>
          </a:xfrm>
          <a:prstGeom prst="rect">
            <a:avLst/>
          </a:prstGeom>
        </p:spPr>
      </p:pic>
      <p:sp>
        <p:nvSpPr>
          <p:cNvPr id="13" name="文本框 12"/>
          <p:cNvSpPr txBox="1"/>
          <p:nvPr/>
        </p:nvSpPr>
        <p:spPr>
          <a:xfrm>
            <a:off x="677745" y="1456267"/>
            <a:ext cx="10827095" cy="3810000"/>
          </a:xfrm>
          <a:prstGeom prst="rect">
            <a:avLst/>
          </a:prstGeom>
          <a:noFill/>
        </p:spPr>
        <p:txBody>
          <a:bodyPr wrap="square" rtlCol="0">
            <a:spAutoFit/>
          </a:bodyPr>
          <a:lstStyle/>
          <a:p>
            <a:pPr eaLnBrk="0" hangingPunct="0">
              <a:lnSpc>
                <a:spcPts val="5800"/>
              </a:lnSpc>
            </a:pPr>
            <a:r>
              <a:rPr lang="zh-CN" altLang="en-US" sz="2400" dirty="0">
                <a:latin typeface="+mn-lt"/>
              </a:rPr>
              <a:t>　　</a:t>
            </a:r>
            <a:r>
              <a:rPr lang="zh-CN" altLang="en-US" sz="2400" dirty="0">
                <a:latin typeface="+mn-ea"/>
                <a:ea typeface="+mn-ea"/>
              </a:rPr>
              <a:t>习总书记</a:t>
            </a:r>
            <a:r>
              <a:rPr lang="en-US" altLang="zh-CN" sz="2400" dirty="0">
                <a:latin typeface="+mn-ea"/>
                <a:ea typeface="+mn-ea"/>
              </a:rPr>
              <a:t>3.14</a:t>
            </a:r>
            <a:r>
              <a:rPr lang="zh-CN" altLang="en-US" sz="2400" dirty="0">
                <a:latin typeface="+mn-ea"/>
                <a:ea typeface="+mn-ea"/>
              </a:rPr>
              <a:t>讲话指出：从改造自然征服自然转向调整人的行为，纠正人的错误行为。过度的改造和征服自然，必然会受到惩罚。人与自然和谐</a:t>
            </a:r>
            <a:r>
              <a:rPr lang="zh-CN" altLang="en-US" sz="2400" dirty="0" smtClean="0">
                <a:latin typeface="+mn-ea"/>
                <a:ea typeface="+mn-ea"/>
              </a:rPr>
              <a:t>相处需要</a:t>
            </a:r>
            <a:r>
              <a:rPr lang="zh-CN" altLang="en-US" sz="2400" dirty="0">
                <a:latin typeface="+mn-ea"/>
                <a:ea typeface="+mn-ea"/>
              </a:rPr>
              <a:t>人类不断的调整和纠正。</a:t>
            </a:r>
            <a:endParaRPr lang="zh-CN" altLang="en-US" sz="2400" dirty="0">
              <a:latin typeface="+mn-ea"/>
              <a:ea typeface="+mn-ea"/>
            </a:endParaRPr>
          </a:p>
          <a:p>
            <a:pPr eaLnBrk="0" hangingPunct="0">
              <a:lnSpc>
                <a:spcPts val="5800"/>
              </a:lnSpc>
            </a:pPr>
            <a:r>
              <a:rPr lang="zh-CN" altLang="en-US" sz="2400" dirty="0">
                <a:latin typeface="+mn-ea"/>
                <a:ea typeface="+mn-ea"/>
              </a:rPr>
              <a:t>　“世界上的最后一滴水是你的眼泪，请珍惜水资源！”</a:t>
            </a:r>
            <a:endParaRPr lang="zh-CN" altLang="en-US" sz="2400" dirty="0">
              <a:latin typeface="+mn-ea"/>
              <a:ea typeface="+mn-ea"/>
            </a:endParaRPr>
          </a:p>
          <a:p>
            <a:pPr eaLnBrk="0" hangingPunct="0">
              <a:lnSpc>
                <a:spcPts val="5800"/>
              </a:lnSpc>
            </a:pPr>
            <a:r>
              <a:rPr lang="zh-CN" altLang="en-US" sz="2400" dirty="0">
                <a:latin typeface="+mn-ea"/>
                <a:ea typeface="+mn-ea"/>
              </a:rPr>
              <a:t>　　因此，</a:t>
            </a:r>
            <a:r>
              <a:rPr lang="zh-CN" altLang="en-US" sz="2400" b="1" dirty="0">
                <a:latin typeface="+mn-ea"/>
                <a:ea typeface="+mn-ea"/>
              </a:rPr>
              <a:t>一</a:t>
            </a:r>
            <a:r>
              <a:rPr lang="zh-CN" altLang="en-US" sz="2400" b="1" dirty="0" smtClean="0">
                <a:latin typeface="+mn-ea"/>
                <a:ea typeface="+mn-ea"/>
              </a:rPr>
              <a:t>靠法律、制度</a:t>
            </a:r>
            <a:r>
              <a:rPr lang="zh-CN" altLang="en-US" sz="2400" b="1" dirty="0">
                <a:latin typeface="+mn-ea"/>
                <a:ea typeface="+mn-ea"/>
              </a:rPr>
              <a:t>，二靠</a:t>
            </a:r>
            <a:r>
              <a:rPr lang="zh-CN" altLang="en-US" sz="2400" b="1" dirty="0" smtClean="0">
                <a:latin typeface="+mn-ea"/>
                <a:ea typeface="+mn-ea"/>
              </a:rPr>
              <a:t>文化</a:t>
            </a:r>
            <a:endParaRPr lang="zh-CN" altLang="en-US" sz="2400" b="1" dirty="0">
              <a:latin typeface="+mn-ea"/>
              <a:ea typeface="+mn-ea"/>
            </a:endParaRPr>
          </a:p>
        </p:txBody>
      </p:sp>
      <p:sp>
        <p:nvSpPr>
          <p:cNvPr id="5" name="文本框 4"/>
          <p:cNvSpPr txBox="1"/>
          <p:nvPr/>
        </p:nvSpPr>
        <p:spPr>
          <a:xfrm>
            <a:off x="0" y="778100"/>
            <a:ext cx="2917191" cy="730885"/>
          </a:xfrm>
          <a:prstGeom prst="rect">
            <a:avLst/>
          </a:prstGeom>
          <a:noFill/>
        </p:spPr>
        <p:txBody>
          <a:bodyPr wrap="square" rtlCol="0">
            <a:spAutoFit/>
          </a:bodyPr>
          <a:lstStyle/>
          <a:p>
            <a:pPr marL="457200" indent="-457200" algn="l" eaLnBrk="0" hangingPunct="0">
              <a:lnSpc>
                <a:spcPct val="130000"/>
              </a:lnSpc>
              <a:buFont typeface="Wingdings" panose="05000000000000000000" pitchFamily="2" charset="2"/>
              <a:buChar char="Ø"/>
            </a:pPr>
            <a:r>
              <a:rPr lang="zh-CN" altLang="en-US" sz="3200" b="1" dirty="0" smtClean="0">
                <a:latin typeface="+mn-lt"/>
              </a:rPr>
              <a:t>体会二</a:t>
            </a:r>
            <a:r>
              <a:rPr lang="zh-CN" altLang="en-US" sz="3200" dirty="0">
                <a:latin typeface="+mn-lt"/>
              </a:rPr>
              <a:t>：</a:t>
            </a:r>
            <a:endParaRPr lang="zh-CN" altLang="en-US" sz="3200" dirty="0">
              <a:latin typeface="+mn-lt"/>
            </a:endParaRPr>
          </a:p>
        </p:txBody>
      </p:sp>
      <p:sp>
        <p:nvSpPr>
          <p:cNvPr id="6" name="文本框 5"/>
          <p:cNvSpPr txBox="1"/>
          <p:nvPr/>
        </p:nvSpPr>
        <p:spPr>
          <a:xfrm>
            <a:off x="388091" y="0"/>
            <a:ext cx="5758180" cy="645160"/>
          </a:xfrm>
          <a:prstGeom prst="rect">
            <a:avLst/>
          </a:prstGeom>
          <a:noFill/>
        </p:spPr>
        <p:txBody>
          <a:bodyPr wrap="square" rtlCol="0">
            <a:spAutoFit/>
          </a:bodyPr>
          <a:lstStyle/>
          <a:p>
            <a:r>
              <a:rPr lang="zh-CN" altLang="en-US" sz="3600" b="1" dirty="0">
                <a:latin typeface="微软雅黑" panose="020B0503020204020204" pitchFamily="34" charset="-122"/>
                <a:sym typeface="+mn-ea"/>
              </a:rPr>
              <a:t>四</a:t>
            </a:r>
            <a:r>
              <a:rPr lang="zh-CN" altLang="en-US" sz="3600" b="1" dirty="0" smtClean="0">
                <a:latin typeface="微软雅黑" panose="020B0503020204020204" pitchFamily="34" charset="-122"/>
                <a:sym typeface="+mn-ea"/>
              </a:rPr>
              <a:t>、项目实施体会</a:t>
            </a:r>
            <a:endParaRPr lang="zh-CN" altLang="en-US" sz="135"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mayn\Desktop\timg (6).jpgtimg (6)"/>
          <p:cNvPicPr>
            <a:picLocks noChangeAspect="1"/>
          </p:cNvPicPr>
          <p:nvPr/>
        </p:nvPicPr>
        <p:blipFill>
          <a:blip r:embed="rId1" cstate="print"/>
          <a:srcRect/>
          <a:stretch>
            <a:fillRect/>
          </a:stretch>
        </p:blipFill>
        <p:spPr>
          <a:xfrm>
            <a:off x="-49529" y="-635"/>
            <a:ext cx="12212320" cy="6859271"/>
          </a:xfrm>
          <a:prstGeom prst="rect">
            <a:avLst/>
          </a:prstGeom>
        </p:spPr>
      </p:pic>
      <p:pic>
        <p:nvPicPr>
          <p:cNvPr id="86017" name="图片 1"/>
          <p:cNvPicPr>
            <a:picLocks noChangeAspect="1" noChangeArrowheads="1"/>
          </p:cNvPicPr>
          <p:nvPr/>
        </p:nvPicPr>
        <p:blipFill>
          <a:blip r:embed="rId2" cstate="print"/>
          <a:srcRect/>
          <a:stretch>
            <a:fillRect/>
          </a:stretch>
        </p:blipFill>
        <p:spPr bwMode="auto">
          <a:xfrm>
            <a:off x="1712595" y="770891"/>
            <a:ext cx="8687435" cy="4898391"/>
          </a:xfrm>
          <a:prstGeom prst="rect">
            <a:avLst/>
          </a:prstGeom>
          <a:noFill/>
          <a:ln w="9525">
            <a:noFill/>
            <a:miter lim="800000"/>
            <a:headEnd/>
            <a:tailEnd/>
          </a:ln>
        </p:spPr>
      </p:pic>
      <p:sp>
        <p:nvSpPr>
          <p:cNvPr id="8" name="矩形 7"/>
          <p:cNvSpPr/>
          <p:nvPr/>
        </p:nvSpPr>
        <p:spPr>
          <a:xfrm>
            <a:off x="3664592" y="5887104"/>
            <a:ext cx="4784725" cy="460375"/>
          </a:xfrm>
          <a:prstGeom prst="rect">
            <a:avLst/>
          </a:prstGeom>
        </p:spPr>
        <p:txBody>
          <a:bodyPr wrap="none">
            <a:spAutoFit/>
          </a:bodyPr>
          <a:lstStyle/>
          <a:p>
            <a:r>
              <a:rPr lang="en-US" altLang="zh-CN" sz="2400" dirty="0">
                <a:latin typeface="+mj-ea"/>
                <a:ea typeface="+mj-ea"/>
              </a:rPr>
              <a:t>2010</a:t>
            </a:r>
            <a:r>
              <a:rPr lang="zh-CN" altLang="en-US" sz="2400" dirty="0">
                <a:latin typeface="+mj-ea"/>
                <a:ea typeface="+mj-ea"/>
              </a:rPr>
              <a:t>年</a:t>
            </a:r>
            <a:r>
              <a:rPr lang="en-US" altLang="zh-CN" sz="2400" dirty="0">
                <a:latin typeface="+mj-ea"/>
                <a:ea typeface="+mj-ea"/>
              </a:rPr>
              <a:t>9</a:t>
            </a:r>
            <a:r>
              <a:rPr lang="zh-CN" altLang="en-US" sz="2400" dirty="0">
                <a:latin typeface="+mj-ea"/>
                <a:ea typeface="+mj-ea"/>
              </a:rPr>
              <a:t>月</a:t>
            </a:r>
            <a:r>
              <a:rPr lang="en-US" altLang="zh-CN" sz="2400" dirty="0">
                <a:latin typeface="+mj-ea"/>
                <a:ea typeface="+mj-ea"/>
              </a:rPr>
              <a:t>15</a:t>
            </a:r>
            <a:r>
              <a:rPr lang="zh-CN" altLang="en-US" sz="2400" dirty="0">
                <a:latin typeface="+mj-ea"/>
                <a:ea typeface="+mj-ea"/>
              </a:rPr>
              <a:t>日省部共建签字仪式</a:t>
            </a:r>
            <a:endParaRPr lang="zh-CN" altLang="en-US" sz="2400" dirty="0">
              <a:latin typeface="+mj-ea"/>
              <a:ea typeface="+mj-ea"/>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3175" y="-6985"/>
            <a:ext cx="12197715" cy="6872605"/>
          </a:xfrm>
          <a:prstGeom prst="rect">
            <a:avLst/>
          </a:prstGeom>
        </p:spPr>
      </p:pic>
      <p:sp>
        <p:nvSpPr>
          <p:cNvPr id="13" name="文本框 12"/>
          <p:cNvSpPr txBox="1"/>
          <p:nvPr/>
        </p:nvSpPr>
        <p:spPr>
          <a:xfrm>
            <a:off x="805441" y="1648143"/>
            <a:ext cx="10588273" cy="3220085"/>
          </a:xfrm>
          <a:prstGeom prst="rect">
            <a:avLst/>
          </a:prstGeom>
          <a:noFill/>
        </p:spPr>
        <p:txBody>
          <a:bodyPr wrap="square" rtlCol="0">
            <a:spAutoFit/>
          </a:bodyPr>
          <a:lstStyle/>
          <a:p>
            <a:pPr eaLnBrk="0" hangingPunct="0">
              <a:lnSpc>
                <a:spcPts val="6100"/>
              </a:lnSpc>
            </a:pPr>
            <a:r>
              <a:rPr lang="zh-CN" altLang="en-US" sz="2400" dirty="0">
                <a:latin typeface="+mn-lt"/>
              </a:rPr>
              <a:t>　　 合同节水管理是节水模式的中国创造和重大创新，是践行“绿水青山就是金山银山”理论的有效手段之一，是节水、节能、环保（达标）三项效益直接叠加，与生态保护及适应气候变化共同构成五项直接与间接累进。</a:t>
            </a:r>
            <a:endParaRPr lang="en-US" altLang="zh-CN" sz="2400" dirty="0">
              <a:latin typeface="+mn-lt"/>
            </a:endParaRPr>
          </a:p>
          <a:p>
            <a:pPr eaLnBrk="0" hangingPunct="0">
              <a:lnSpc>
                <a:spcPts val="6100"/>
              </a:lnSpc>
            </a:pPr>
            <a:r>
              <a:rPr lang="zh-CN" altLang="en-US" sz="2400" dirty="0">
                <a:latin typeface="+mn-lt"/>
              </a:rPr>
              <a:t>        </a:t>
            </a:r>
            <a:r>
              <a:rPr lang="zh-CN" altLang="en-US" sz="2400" b="1" dirty="0">
                <a:latin typeface="+mn-lt"/>
              </a:rPr>
              <a:t>最突出的问题是水的价格与价值的严重背离，亟待理顺水的价格机制。</a:t>
            </a:r>
            <a:endParaRPr lang="zh-CN" altLang="en-US" sz="2400" b="1" dirty="0">
              <a:latin typeface="+mn-lt"/>
            </a:endParaRPr>
          </a:p>
        </p:txBody>
      </p:sp>
      <p:sp>
        <p:nvSpPr>
          <p:cNvPr id="5" name="文本框 4"/>
          <p:cNvSpPr txBox="1"/>
          <p:nvPr/>
        </p:nvSpPr>
        <p:spPr>
          <a:xfrm>
            <a:off x="0" y="778100"/>
            <a:ext cx="2917191" cy="730885"/>
          </a:xfrm>
          <a:prstGeom prst="rect">
            <a:avLst/>
          </a:prstGeom>
          <a:noFill/>
        </p:spPr>
        <p:txBody>
          <a:bodyPr wrap="square" rtlCol="0">
            <a:spAutoFit/>
          </a:bodyPr>
          <a:lstStyle/>
          <a:p>
            <a:pPr marL="457200" indent="-457200" algn="l" eaLnBrk="0" hangingPunct="0">
              <a:lnSpc>
                <a:spcPct val="130000"/>
              </a:lnSpc>
              <a:buFont typeface="Wingdings" panose="05000000000000000000" pitchFamily="2" charset="2"/>
              <a:buChar char="Ø"/>
            </a:pPr>
            <a:r>
              <a:rPr lang="zh-CN" altLang="en-US" sz="3200" b="1" dirty="0" smtClean="0">
                <a:latin typeface="+mn-lt"/>
              </a:rPr>
              <a:t>体会三</a:t>
            </a:r>
            <a:r>
              <a:rPr lang="zh-CN" altLang="en-US" sz="3200" dirty="0">
                <a:latin typeface="+mn-lt"/>
              </a:rPr>
              <a:t>：</a:t>
            </a:r>
            <a:endParaRPr lang="zh-CN" altLang="en-US" sz="3200" dirty="0">
              <a:latin typeface="+mn-lt"/>
            </a:endParaRPr>
          </a:p>
        </p:txBody>
      </p:sp>
      <p:sp>
        <p:nvSpPr>
          <p:cNvPr id="6" name="文本框 5"/>
          <p:cNvSpPr txBox="1"/>
          <p:nvPr/>
        </p:nvSpPr>
        <p:spPr>
          <a:xfrm>
            <a:off x="388091" y="0"/>
            <a:ext cx="5758180" cy="645160"/>
          </a:xfrm>
          <a:prstGeom prst="rect">
            <a:avLst/>
          </a:prstGeom>
          <a:noFill/>
        </p:spPr>
        <p:txBody>
          <a:bodyPr wrap="square" rtlCol="0">
            <a:spAutoFit/>
          </a:bodyPr>
          <a:lstStyle/>
          <a:p>
            <a:r>
              <a:rPr lang="zh-CN" altLang="en-US" sz="3600" b="1" dirty="0">
                <a:latin typeface="微软雅黑" panose="020B0503020204020204" pitchFamily="34" charset="-122"/>
                <a:sym typeface="+mn-ea"/>
              </a:rPr>
              <a:t>四</a:t>
            </a:r>
            <a:r>
              <a:rPr lang="zh-CN" altLang="en-US" sz="3600" b="1" dirty="0" smtClean="0">
                <a:latin typeface="微软雅黑" panose="020B0503020204020204" pitchFamily="34" charset="-122"/>
                <a:sym typeface="+mn-ea"/>
              </a:rPr>
              <a:t>、项目实施体会</a:t>
            </a:r>
            <a:endParaRPr lang="zh-CN" altLang="en-US" sz="135"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3175" y="-6985"/>
            <a:ext cx="12197715" cy="6872605"/>
          </a:xfrm>
          <a:prstGeom prst="rect">
            <a:avLst/>
          </a:prstGeom>
        </p:spPr>
      </p:pic>
      <p:sp>
        <p:nvSpPr>
          <p:cNvPr id="13" name="文本框 12"/>
          <p:cNvSpPr txBox="1"/>
          <p:nvPr/>
        </p:nvSpPr>
        <p:spPr>
          <a:xfrm>
            <a:off x="676044" y="2137792"/>
            <a:ext cx="10884432" cy="2306955"/>
          </a:xfrm>
          <a:prstGeom prst="rect">
            <a:avLst/>
          </a:prstGeom>
          <a:noFill/>
        </p:spPr>
        <p:txBody>
          <a:bodyPr wrap="square" rtlCol="0">
            <a:spAutoFit/>
          </a:bodyPr>
          <a:lstStyle/>
          <a:p>
            <a:pPr eaLnBrk="0" hangingPunct="0">
              <a:lnSpc>
                <a:spcPct val="200000"/>
              </a:lnSpc>
            </a:pPr>
            <a:r>
              <a:rPr lang="zh-CN" altLang="en-US" sz="2400" dirty="0">
                <a:latin typeface="+mn-lt"/>
              </a:rPr>
              <a:t>　　伴随着合同节水管理项目的大力实施和蓬勃开展，与技术研发，产品生产，智慧管理，运营管理，第三方认证等相配套需求的人才培养和学科需求也将发生变化。如：配套专业，团队培训，研究院等。</a:t>
            </a:r>
            <a:endParaRPr lang="zh-CN" altLang="en-US" sz="2400" dirty="0">
              <a:latin typeface="+mn-lt"/>
            </a:endParaRPr>
          </a:p>
        </p:txBody>
      </p:sp>
      <p:sp>
        <p:nvSpPr>
          <p:cNvPr id="5" name="文本框 4"/>
          <p:cNvSpPr txBox="1"/>
          <p:nvPr/>
        </p:nvSpPr>
        <p:spPr>
          <a:xfrm>
            <a:off x="0" y="778100"/>
            <a:ext cx="2917191" cy="730885"/>
          </a:xfrm>
          <a:prstGeom prst="rect">
            <a:avLst/>
          </a:prstGeom>
          <a:noFill/>
        </p:spPr>
        <p:txBody>
          <a:bodyPr wrap="square" rtlCol="0">
            <a:spAutoFit/>
          </a:bodyPr>
          <a:lstStyle/>
          <a:p>
            <a:pPr marL="457200" indent="-457200" algn="l" eaLnBrk="0" hangingPunct="0">
              <a:lnSpc>
                <a:spcPct val="130000"/>
              </a:lnSpc>
              <a:buFont typeface="Wingdings" panose="05000000000000000000" pitchFamily="2" charset="2"/>
              <a:buChar char="Ø"/>
            </a:pPr>
            <a:r>
              <a:rPr lang="zh-CN" altLang="en-US" sz="3200" b="1" dirty="0" smtClean="0">
                <a:latin typeface="+mn-lt"/>
              </a:rPr>
              <a:t>体会四</a:t>
            </a:r>
            <a:r>
              <a:rPr lang="zh-CN" altLang="en-US" sz="3200" dirty="0">
                <a:latin typeface="+mn-lt"/>
              </a:rPr>
              <a:t>：</a:t>
            </a:r>
            <a:endParaRPr lang="zh-CN" altLang="en-US" sz="3200" dirty="0">
              <a:latin typeface="+mn-lt"/>
            </a:endParaRPr>
          </a:p>
        </p:txBody>
      </p:sp>
      <p:sp>
        <p:nvSpPr>
          <p:cNvPr id="6" name="文本框 5"/>
          <p:cNvSpPr txBox="1"/>
          <p:nvPr/>
        </p:nvSpPr>
        <p:spPr>
          <a:xfrm>
            <a:off x="388091" y="0"/>
            <a:ext cx="5758180" cy="645160"/>
          </a:xfrm>
          <a:prstGeom prst="rect">
            <a:avLst/>
          </a:prstGeom>
          <a:noFill/>
        </p:spPr>
        <p:txBody>
          <a:bodyPr wrap="square" rtlCol="0">
            <a:spAutoFit/>
          </a:bodyPr>
          <a:lstStyle/>
          <a:p>
            <a:r>
              <a:rPr lang="zh-CN" altLang="en-US" sz="3600" b="1" dirty="0">
                <a:latin typeface="微软雅黑" panose="020B0503020204020204" pitchFamily="34" charset="-122"/>
                <a:sym typeface="+mn-ea"/>
              </a:rPr>
              <a:t>四</a:t>
            </a:r>
            <a:r>
              <a:rPr lang="zh-CN" altLang="en-US" sz="3600" b="1" dirty="0" smtClean="0">
                <a:latin typeface="微软雅黑" panose="020B0503020204020204" pitchFamily="34" charset="-122"/>
                <a:sym typeface="+mn-ea"/>
              </a:rPr>
              <a:t>、项目实施体会</a:t>
            </a:r>
            <a:endParaRPr lang="zh-CN" altLang="en-US" sz="135"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2540" y="-6985"/>
            <a:ext cx="12197715" cy="6872605"/>
          </a:xfrm>
          <a:prstGeom prst="rect">
            <a:avLst/>
          </a:prstGeom>
        </p:spPr>
      </p:pic>
      <p:sp>
        <p:nvSpPr>
          <p:cNvPr id="5" name="矩形 4"/>
          <p:cNvSpPr/>
          <p:nvPr/>
        </p:nvSpPr>
        <p:spPr>
          <a:xfrm>
            <a:off x="379095" y="556895"/>
            <a:ext cx="11492231" cy="1245235"/>
          </a:xfrm>
          <a:prstGeom prst="rect">
            <a:avLst/>
          </a:prstGeom>
          <a:noFill/>
          <a:ln>
            <a:noFill/>
          </a:ln>
        </p:spPr>
        <p:txBody>
          <a:bodyPr wrap="square">
            <a:spAutoFit/>
          </a:bodyPr>
          <a:lstStyle/>
          <a:p>
            <a:pPr algn="ctr" eaLnBrk="1" latinLnBrk="0" hangingPunct="1">
              <a:lnSpc>
                <a:spcPts val="9000"/>
              </a:lnSpc>
              <a:buFont typeface="Arial" panose="020B0604020202020204" pitchFamily="34" charset="0"/>
              <a:buNone/>
              <a:defRPr/>
            </a:pPr>
            <a:r>
              <a:rPr lang="zh-CN" altLang="en-US" sz="4800" b="1" spc="130" dirty="0">
                <a:solidFill>
                  <a:srgbClr val="FF0000"/>
                </a:solidFill>
                <a:effectLst>
                  <a:outerShdw blurRad="38100" dist="38100" dir="2700000" algn="tl">
                    <a:srgbClr val="000000"/>
                  </a:outerShdw>
                </a:effectLst>
                <a:uFillTx/>
                <a:latin typeface="微软雅黑" panose="020B0503020204020204" pitchFamily="34" charset="-122"/>
              </a:rPr>
              <a:t>诚挚</a:t>
            </a:r>
            <a:r>
              <a:rPr lang="zh-CN" altLang="en-US" sz="4800" b="1" spc="130" dirty="0">
                <a:solidFill>
                  <a:srgbClr val="FF0000"/>
                </a:solidFill>
                <a:effectLst>
                  <a:outerShdw blurRad="38100" dist="38100" dir="2700000" algn="tl">
                    <a:srgbClr val="000000"/>
                  </a:outerShdw>
                </a:effectLst>
                <a:latin typeface="微软雅黑" panose="020B0503020204020204" pitchFamily="34" charset="-122"/>
              </a:rPr>
              <a:t>欢迎</a:t>
            </a:r>
            <a:r>
              <a:rPr lang="zh-CN" altLang="en-US" sz="4800" b="1" spc="130" dirty="0">
                <a:solidFill>
                  <a:srgbClr val="FF0000"/>
                </a:solidFill>
                <a:effectLst>
                  <a:outerShdw blurRad="38100" dist="38100" dir="2700000" algn="tl">
                    <a:srgbClr val="000000"/>
                  </a:outerShdw>
                </a:effectLst>
                <a:uFillTx/>
                <a:latin typeface="微软雅黑" panose="020B0503020204020204" pitchFamily="34" charset="-122"/>
              </a:rPr>
              <a:t>各位领导莅临指导</a:t>
            </a:r>
            <a:endParaRPr lang="zh-CN" altLang="en-US" sz="4800" b="1" spc="130" dirty="0">
              <a:solidFill>
                <a:srgbClr val="0393D5"/>
              </a:solidFill>
              <a:effectLst>
                <a:outerShdw blurRad="38100" dist="38100" dir="2700000" algn="tl">
                  <a:srgbClr val="000000"/>
                </a:outerShdw>
              </a:effectLst>
              <a:latin typeface="微软雅黑" panose="020B0503020204020204" pitchFamily="34" charset="-122"/>
            </a:endParaRPr>
          </a:p>
        </p:txBody>
      </p:sp>
      <p:pic>
        <p:nvPicPr>
          <p:cNvPr id="44034" name="Picture 4" descr="C:\Users\lenovo\Desktop\微信图片_20181225230238.jpg"/>
          <p:cNvPicPr>
            <a:picLocks noChangeAspect="1"/>
          </p:cNvPicPr>
          <p:nvPr/>
        </p:nvPicPr>
        <p:blipFill>
          <a:blip r:embed="rId2" cstate="print"/>
          <a:srcRect/>
          <a:stretch>
            <a:fillRect/>
          </a:stretch>
        </p:blipFill>
        <p:spPr>
          <a:xfrm>
            <a:off x="-2540" y="2629535"/>
            <a:ext cx="12197715" cy="4227195"/>
          </a:xfrm>
          <a:prstGeom prst="rect">
            <a:avLst/>
          </a:prstGeom>
          <a:noFill/>
          <a:ln w="9525">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0" y="-2540"/>
            <a:ext cx="12200891" cy="6863080"/>
          </a:xfrm>
          <a:prstGeom prst="rect">
            <a:avLst/>
          </a:prstGeom>
        </p:spPr>
      </p:pic>
      <p:sp>
        <p:nvSpPr>
          <p:cNvPr id="3" name="文本框 2"/>
          <p:cNvSpPr txBox="1"/>
          <p:nvPr/>
        </p:nvSpPr>
        <p:spPr>
          <a:xfrm>
            <a:off x="200524" y="898467"/>
            <a:ext cx="11830325" cy="2009775"/>
          </a:xfrm>
          <a:prstGeom prst="rect">
            <a:avLst/>
          </a:prstGeom>
          <a:noFill/>
        </p:spPr>
        <p:txBody>
          <a:bodyPr wrap="square" rtlCol="0" anchor="t">
            <a:spAutoFit/>
          </a:bodyPr>
          <a:lstStyle/>
          <a:p>
            <a:pPr marL="342900" indent="-342900" algn="just" eaLnBrk="1" latinLnBrk="0" hangingPunct="1">
              <a:lnSpc>
                <a:spcPct val="130000"/>
              </a:lnSpc>
              <a:buFont typeface="Wingdings" panose="05000000000000000000" pitchFamily="2" charset="2"/>
              <a:buChar char="Ø"/>
            </a:pPr>
            <a:r>
              <a:rPr lang="en-US" altLang="zh-CN" sz="2400" dirty="0">
                <a:latin typeface="微软雅黑" panose="020B0503020204020204" pitchFamily="34" charset="-122"/>
                <a:sym typeface="+mn-ea"/>
              </a:rPr>
              <a:t> </a:t>
            </a:r>
            <a:r>
              <a:rPr lang="en-US" altLang="zh-CN" sz="2400" dirty="0">
                <a:latin typeface="Times New Roman" panose="02020603050405020304" pitchFamily="18" charset="0"/>
                <a:cs typeface="Times New Roman" panose="02020603050405020304" pitchFamily="18" charset="0"/>
                <a:sym typeface="+mn-ea"/>
              </a:rPr>
              <a:t>2014</a:t>
            </a:r>
            <a:r>
              <a:rPr lang="zh-CN" altLang="en-US" sz="2400" dirty="0">
                <a:latin typeface="Times New Roman" panose="02020603050405020304" pitchFamily="18" charset="0"/>
                <a:cs typeface="Times New Roman" panose="02020603050405020304" pitchFamily="18" charset="0"/>
                <a:sym typeface="+mn-ea"/>
              </a:rPr>
              <a:t>年</a:t>
            </a:r>
            <a:r>
              <a:rPr lang="en-US" altLang="zh-CN" sz="2400" dirty="0">
                <a:latin typeface="Times New Roman" panose="02020603050405020304" pitchFamily="18" charset="0"/>
                <a:cs typeface="Times New Roman" panose="02020603050405020304" pitchFamily="18" charset="0"/>
                <a:sym typeface="+mn-ea"/>
              </a:rPr>
              <a:t>11</a:t>
            </a:r>
            <a:r>
              <a:rPr lang="zh-CN" altLang="en-US" sz="2400" dirty="0">
                <a:solidFill>
                  <a:schemeClr val="tx1"/>
                </a:solidFill>
                <a:latin typeface="Times New Roman" panose="02020603050405020304" pitchFamily="18" charset="0"/>
                <a:cs typeface="Times New Roman" panose="02020603050405020304" pitchFamily="18" charset="0"/>
                <a:sym typeface="+mn-ea"/>
              </a:rPr>
              <a:t>月</a:t>
            </a:r>
            <a:r>
              <a:rPr lang="zh-CN" altLang="en-US" sz="2400" dirty="0">
                <a:latin typeface="Times New Roman" panose="02020603050405020304" pitchFamily="18" charset="0"/>
                <a:cs typeface="Times New Roman" panose="02020603050405020304" pitchFamily="18" charset="0"/>
                <a:sym typeface="+mn-ea"/>
              </a:rPr>
              <a:t>，水利部综合事业局与我校签订战略合作协议。</a:t>
            </a:r>
            <a:endParaRPr lang="zh-CN" altLang="en-US" sz="2400" dirty="0">
              <a:latin typeface="Times New Roman" panose="02020603050405020304" pitchFamily="18" charset="0"/>
              <a:cs typeface="Times New Roman" panose="02020603050405020304" pitchFamily="18" charset="0"/>
              <a:sym typeface="+mn-ea"/>
            </a:endParaRPr>
          </a:p>
          <a:p>
            <a:pPr marL="342900" indent="-342900" algn="just" eaLnBrk="1" latinLnBrk="0" hangingPunct="1">
              <a:lnSpc>
                <a:spcPct val="130000"/>
              </a:lnSpc>
              <a:buFont typeface="Wingdings" panose="05000000000000000000" pitchFamily="2" charset="2"/>
              <a:buChar char="Ø"/>
            </a:pPr>
            <a:r>
              <a:rPr lang="zh-CN" altLang="en-US" sz="2400" dirty="0">
                <a:latin typeface="Times New Roman" panose="02020603050405020304" pitchFamily="18" charset="0"/>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2014</a:t>
            </a:r>
            <a:r>
              <a:rPr lang="zh-CN" altLang="en-US" sz="2400" dirty="0">
                <a:latin typeface="Times New Roman" panose="02020603050405020304" pitchFamily="18" charset="0"/>
                <a:cs typeface="Times New Roman" panose="02020603050405020304" pitchFamily="18" charset="0"/>
                <a:sym typeface="+mn-ea"/>
              </a:rPr>
              <a:t>年</a:t>
            </a:r>
            <a:r>
              <a:rPr lang="en-US" altLang="zh-CN" sz="2400" dirty="0">
                <a:latin typeface="Times New Roman" panose="02020603050405020304" pitchFamily="18" charset="0"/>
                <a:cs typeface="Times New Roman" panose="02020603050405020304" pitchFamily="18" charset="0"/>
                <a:sym typeface="+mn-ea"/>
              </a:rPr>
              <a:t>12</a:t>
            </a:r>
            <a:r>
              <a:rPr lang="zh-CN" altLang="en-US" sz="2400" dirty="0">
                <a:latin typeface="Times New Roman" panose="02020603050405020304" pitchFamily="18" charset="0"/>
                <a:cs typeface="Times New Roman" panose="02020603050405020304" pitchFamily="18" charset="0"/>
                <a:sym typeface="+mn-ea"/>
              </a:rPr>
              <a:t>月</a:t>
            </a:r>
            <a:r>
              <a:rPr lang="zh-CN" altLang="en-US" sz="2400" dirty="0" smtClean="0">
                <a:latin typeface="Times New Roman" panose="02020603050405020304" pitchFamily="18" charset="0"/>
                <a:cs typeface="Times New Roman" panose="02020603050405020304" pitchFamily="18" charset="0"/>
                <a:sym typeface="+mn-ea"/>
              </a:rPr>
              <a:t>，与北京国泰节水发展股份有限公司签订</a:t>
            </a:r>
            <a:r>
              <a:rPr lang="zh-CN" altLang="en-US" sz="2400" dirty="0">
                <a:latin typeface="Times New Roman" panose="02020603050405020304" pitchFamily="18" charset="0"/>
                <a:cs typeface="Times New Roman" panose="02020603050405020304" pitchFamily="18" charset="0"/>
                <a:sym typeface="+mn-ea"/>
              </a:rPr>
              <a:t>合同节水管理试点合作协议，河北工程大学成为全国首所合同节水项目试点高校。</a:t>
            </a:r>
            <a:endParaRPr lang="en-US" altLang="zh-CN" sz="2400" dirty="0">
              <a:latin typeface="Times New Roman" panose="02020603050405020304" pitchFamily="18" charset="0"/>
              <a:cs typeface="Times New Roman" panose="02020603050405020304" pitchFamily="18" charset="0"/>
            </a:endParaRPr>
          </a:p>
          <a:p>
            <a:pPr marL="342900" indent="-342900" algn="just" eaLnBrk="1" latinLnBrk="0" hangingPunct="1">
              <a:lnSpc>
                <a:spcPct val="130000"/>
              </a:lnSpc>
              <a:buFont typeface="Wingdings" panose="05000000000000000000" pitchFamily="2" charset="2"/>
              <a:buChar char="Ø"/>
            </a:pPr>
            <a:r>
              <a:rPr lang="zh-CN" altLang="en-US" sz="2400" dirty="0">
                <a:latin typeface="Times New Roman" panose="02020603050405020304" pitchFamily="18" charset="0"/>
                <a:cs typeface="Times New Roman" panose="02020603050405020304" pitchFamily="18" charset="0"/>
                <a:sym typeface="+mn-ea"/>
              </a:rPr>
              <a:t> 合同节水管理试点项目于</a:t>
            </a:r>
            <a:r>
              <a:rPr lang="en-US" altLang="zh-CN" sz="2400" dirty="0">
                <a:latin typeface="Times New Roman" panose="02020603050405020304" pitchFamily="18" charset="0"/>
                <a:cs typeface="Times New Roman" panose="02020603050405020304" pitchFamily="18" charset="0"/>
                <a:sym typeface="+mn-ea"/>
              </a:rPr>
              <a:t>2015</a:t>
            </a:r>
            <a:r>
              <a:rPr lang="zh-CN" altLang="en-US" sz="2400" dirty="0">
                <a:latin typeface="Times New Roman" panose="02020603050405020304" pitchFamily="18" charset="0"/>
                <a:cs typeface="Times New Roman" panose="02020603050405020304" pitchFamily="18" charset="0"/>
                <a:sym typeface="+mn-ea"/>
              </a:rPr>
              <a:t>年</a:t>
            </a:r>
            <a:r>
              <a:rPr lang="en-US" altLang="zh-CN" sz="2400" dirty="0">
                <a:latin typeface="Times New Roman" panose="02020603050405020304" pitchFamily="18" charset="0"/>
                <a:cs typeface="Times New Roman" panose="02020603050405020304" pitchFamily="18" charset="0"/>
                <a:sym typeface="+mn-ea"/>
              </a:rPr>
              <a:t>1</a:t>
            </a:r>
            <a:r>
              <a:rPr lang="zh-CN" altLang="en-US" sz="2400" dirty="0">
                <a:latin typeface="Times New Roman" panose="02020603050405020304" pitchFamily="18" charset="0"/>
                <a:cs typeface="Times New Roman" panose="02020603050405020304" pitchFamily="18" charset="0"/>
                <a:sym typeface="+mn-ea"/>
              </a:rPr>
              <a:t>月</a:t>
            </a:r>
            <a:r>
              <a:rPr lang="en-US" altLang="zh-CN" sz="2400" dirty="0">
                <a:latin typeface="Times New Roman" panose="02020603050405020304" pitchFamily="18" charset="0"/>
                <a:cs typeface="Times New Roman" panose="02020603050405020304" pitchFamily="18" charset="0"/>
                <a:sym typeface="+mn-ea"/>
              </a:rPr>
              <a:t>1</a:t>
            </a:r>
            <a:r>
              <a:rPr lang="zh-CN" altLang="en-US" sz="2400" dirty="0">
                <a:latin typeface="Times New Roman" panose="02020603050405020304" pitchFamily="18" charset="0"/>
                <a:cs typeface="Times New Roman" panose="02020603050405020304" pitchFamily="18" charset="0"/>
                <a:sym typeface="+mn-ea"/>
              </a:rPr>
              <a:t>日正式开工，</a:t>
            </a:r>
            <a:r>
              <a:rPr lang="en-US" altLang="zh-CN" sz="2400" dirty="0">
                <a:latin typeface="Times New Roman" panose="02020603050405020304" pitchFamily="18" charset="0"/>
                <a:cs typeface="Times New Roman" panose="02020603050405020304" pitchFamily="18" charset="0"/>
                <a:sym typeface="+mn-ea"/>
              </a:rPr>
              <a:t>3</a:t>
            </a:r>
            <a:r>
              <a:rPr lang="zh-CN" altLang="en-US" sz="2400" dirty="0">
                <a:latin typeface="Times New Roman" panose="02020603050405020304" pitchFamily="18" charset="0"/>
                <a:cs typeface="Times New Roman" panose="02020603050405020304" pitchFamily="18" charset="0"/>
                <a:sym typeface="+mn-ea"/>
              </a:rPr>
              <a:t>月</a:t>
            </a:r>
            <a:r>
              <a:rPr lang="en-US" altLang="zh-CN" sz="2400" dirty="0">
                <a:latin typeface="Times New Roman" panose="02020603050405020304" pitchFamily="18" charset="0"/>
                <a:cs typeface="Times New Roman" panose="02020603050405020304" pitchFamily="18" charset="0"/>
                <a:sym typeface="+mn-ea"/>
              </a:rPr>
              <a:t>31</a:t>
            </a:r>
            <a:r>
              <a:rPr lang="zh-CN" altLang="en-US" sz="2400" dirty="0">
                <a:latin typeface="Times New Roman" panose="02020603050405020304" pitchFamily="18" charset="0"/>
                <a:cs typeface="Times New Roman" panose="02020603050405020304" pitchFamily="18" charset="0"/>
                <a:sym typeface="+mn-ea"/>
              </a:rPr>
              <a:t>日完工，历时</a:t>
            </a:r>
            <a:r>
              <a:rPr lang="en-US" altLang="zh-CN" sz="2400" dirty="0">
                <a:latin typeface="Times New Roman" panose="02020603050405020304" pitchFamily="18" charset="0"/>
                <a:cs typeface="Times New Roman" panose="02020603050405020304" pitchFamily="18" charset="0"/>
                <a:sym typeface="+mn-ea"/>
              </a:rPr>
              <a:t>90</a:t>
            </a:r>
            <a:r>
              <a:rPr lang="zh-CN" altLang="en-US" sz="2400" dirty="0">
                <a:latin typeface="Times New Roman" panose="02020603050405020304" pitchFamily="18" charset="0"/>
                <a:cs typeface="Times New Roman" panose="02020603050405020304" pitchFamily="18" charset="0"/>
                <a:sym typeface="+mn-ea"/>
              </a:rPr>
              <a:t>天。</a:t>
            </a:r>
            <a:endParaRPr lang="zh-CN" altLang="en-US" sz="2400" dirty="0">
              <a:solidFill>
                <a:srgbClr val="FF0000"/>
              </a:solidFill>
              <a:latin typeface="Times New Roman" panose="02020603050405020304" pitchFamily="18" charset="0"/>
              <a:cs typeface="Times New Roman" panose="02020603050405020304" pitchFamily="18" charset="0"/>
              <a:sym typeface="+mn-ea"/>
            </a:endParaRPr>
          </a:p>
        </p:txBody>
      </p:sp>
      <p:pic>
        <p:nvPicPr>
          <p:cNvPr id="87041" name="图片 1"/>
          <p:cNvPicPr>
            <a:picLocks noChangeAspect="1"/>
          </p:cNvPicPr>
          <p:nvPr/>
        </p:nvPicPr>
        <p:blipFill>
          <a:blip r:embed="rId2" cstate="print"/>
          <a:srcRect/>
          <a:stretch>
            <a:fillRect/>
          </a:stretch>
        </p:blipFill>
        <p:spPr bwMode="auto">
          <a:xfrm>
            <a:off x="323851" y="3032567"/>
            <a:ext cx="5543787" cy="3136829"/>
          </a:xfrm>
          <a:prstGeom prst="rect">
            <a:avLst/>
          </a:prstGeom>
          <a:noFill/>
          <a:ln w="9525">
            <a:noFill/>
            <a:miter lim="800000"/>
            <a:headEnd/>
            <a:tailEnd/>
          </a:ln>
        </p:spPr>
      </p:pic>
      <p:pic>
        <p:nvPicPr>
          <p:cNvPr id="89089" name="图片 8"/>
          <p:cNvPicPr>
            <a:picLocks noChangeAspect="1" noChangeArrowheads="1"/>
          </p:cNvPicPr>
          <p:nvPr/>
        </p:nvPicPr>
        <p:blipFill>
          <a:blip r:embed="rId3" cstate="print"/>
          <a:srcRect l="4150" r="3112"/>
          <a:stretch>
            <a:fillRect/>
          </a:stretch>
        </p:blipFill>
        <p:spPr bwMode="auto">
          <a:xfrm rot="60000">
            <a:off x="5987415" y="3084195"/>
            <a:ext cx="5943600" cy="3114675"/>
          </a:xfrm>
          <a:prstGeom prst="rect">
            <a:avLst/>
          </a:prstGeom>
          <a:noFill/>
          <a:ln w="9525">
            <a:noFill/>
            <a:miter lim="800000"/>
            <a:headEnd/>
            <a:tailEnd/>
          </a:ln>
        </p:spPr>
      </p:pic>
      <p:sp>
        <p:nvSpPr>
          <p:cNvPr id="6" name="文本框 5"/>
          <p:cNvSpPr txBox="1"/>
          <p:nvPr/>
        </p:nvSpPr>
        <p:spPr>
          <a:xfrm>
            <a:off x="318135" y="1720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一、</a:t>
            </a:r>
            <a:r>
              <a:rPr lang="zh-CN" altLang="zh-CN" sz="3600" b="1" dirty="0">
                <a:solidFill>
                  <a:schemeClr val="tx1"/>
                </a:solidFill>
                <a:uFillTx/>
                <a:latin typeface="微软雅黑" panose="020B0503020204020204" pitchFamily="34" charset="-122"/>
                <a:sym typeface="+mn-ea"/>
              </a:rPr>
              <a:t>项目</a:t>
            </a:r>
            <a:r>
              <a:rPr lang="zh-CN" altLang="en-US" sz="3600" b="1" dirty="0">
                <a:solidFill>
                  <a:schemeClr val="tx1"/>
                </a:solidFill>
                <a:uFillTx/>
                <a:latin typeface="微软雅黑" panose="020B0503020204020204" pitchFamily="34" charset="-122"/>
                <a:sym typeface="+mn-ea"/>
              </a:rPr>
              <a:t>实施</a:t>
            </a:r>
            <a:r>
              <a:rPr lang="zh-CN" altLang="zh-CN" sz="3600" b="1" dirty="0">
                <a:solidFill>
                  <a:schemeClr val="tx1"/>
                </a:solidFill>
                <a:uFillTx/>
                <a:latin typeface="微软雅黑" panose="020B0503020204020204" pitchFamily="34" charset="-122"/>
                <a:sym typeface="+mn-ea"/>
              </a:rPr>
              <a:t>背景</a:t>
            </a:r>
            <a:endParaRPr lang="zh-CN" altLang="zh-CN" sz="3600" b="1" dirty="0">
              <a:solidFill>
                <a:srgbClr val="004C9F"/>
              </a:solidFill>
              <a:latin typeface="微软雅黑" panose="020B0503020204020204" pitchFamily="34" charset="-122"/>
            </a:endParaRPr>
          </a:p>
          <a:p>
            <a:endParaRPr lang="zh-CN" altLang="en-US" sz="13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7041"/>
                                        </p:tgtEl>
                                        <p:attrNameLst>
                                          <p:attrName>style.visibility</p:attrName>
                                        </p:attrNameLst>
                                      </p:cBhvr>
                                      <p:to>
                                        <p:strVal val="visible"/>
                                      </p:to>
                                    </p:set>
                                    <p:animEffect transition="in" filter="fade">
                                      <p:cBhvr>
                                        <p:cTn id="7" dur="1000"/>
                                        <p:tgtEl>
                                          <p:spTgt spid="87041"/>
                                        </p:tgtEl>
                                      </p:cBhvr>
                                    </p:animEffect>
                                    <p:anim calcmode="lin" valueType="num">
                                      <p:cBhvr>
                                        <p:cTn id="8" dur="1000" fill="hold"/>
                                        <p:tgtEl>
                                          <p:spTgt spid="87041"/>
                                        </p:tgtEl>
                                        <p:attrNameLst>
                                          <p:attrName>ppt_x</p:attrName>
                                        </p:attrNameLst>
                                      </p:cBhvr>
                                      <p:tavLst>
                                        <p:tav tm="0">
                                          <p:val>
                                            <p:strVal val="#ppt_x"/>
                                          </p:val>
                                        </p:tav>
                                        <p:tav tm="100000">
                                          <p:val>
                                            <p:strVal val="#ppt_x"/>
                                          </p:val>
                                        </p:tav>
                                      </p:tavLst>
                                    </p:anim>
                                    <p:anim calcmode="lin" valueType="num">
                                      <p:cBhvr>
                                        <p:cTn id="9" dur="1000" fill="hold"/>
                                        <p:tgtEl>
                                          <p:spTgt spid="870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9089"/>
                                        </p:tgtEl>
                                        <p:attrNameLst>
                                          <p:attrName>style.visibility</p:attrName>
                                        </p:attrNameLst>
                                      </p:cBhvr>
                                      <p:to>
                                        <p:strVal val="visible"/>
                                      </p:to>
                                    </p:set>
                                    <p:animEffect transition="in" filter="fade">
                                      <p:cBhvr>
                                        <p:cTn id="13" dur="1000"/>
                                        <p:tgtEl>
                                          <p:spTgt spid="89089"/>
                                        </p:tgtEl>
                                      </p:cBhvr>
                                    </p:animEffect>
                                    <p:anim calcmode="lin" valueType="num">
                                      <p:cBhvr>
                                        <p:cTn id="14" dur="1000" fill="hold"/>
                                        <p:tgtEl>
                                          <p:spTgt spid="89089"/>
                                        </p:tgtEl>
                                        <p:attrNameLst>
                                          <p:attrName>ppt_x</p:attrName>
                                        </p:attrNameLst>
                                      </p:cBhvr>
                                      <p:tavLst>
                                        <p:tav tm="0">
                                          <p:val>
                                            <p:strVal val="#ppt_x"/>
                                          </p:val>
                                        </p:tav>
                                        <p:tav tm="100000">
                                          <p:val>
                                            <p:strVal val="#ppt_x"/>
                                          </p:val>
                                        </p:tav>
                                      </p:tavLst>
                                    </p:anim>
                                    <p:anim calcmode="lin" valueType="num">
                                      <p:cBhvr>
                                        <p:cTn id="15" dur="1000" fill="hold"/>
                                        <p:tgtEl>
                                          <p:spTgt spid="890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5080" y="-7620"/>
            <a:ext cx="12191365" cy="6853555"/>
          </a:xfrm>
          <a:prstGeom prst="rect">
            <a:avLst/>
          </a:prstGeom>
        </p:spPr>
      </p:pic>
      <p:sp>
        <p:nvSpPr>
          <p:cNvPr id="3" name="文本框 2"/>
          <p:cNvSpPr txBox="1"/>
          <p:nvPr/>
        </p:nvSpPr>
        <p:spPr>
          <a:xfrm>
            <a:off x="680877" y="965904"/>
            <a:ext cx="4328160" cy="52197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b="1" dirty="0">
                <a:latin typeface="+mj-lt"/>
                <a:ea typeface="黑体" panose="02010609060101010101" pitchFamily="49" charset="-122"/>
              </a:rPr>
              <a:t>改造前用水情况</a:t>
            </a:r>
            <a:endParaRPr lang="zh-CN" altLang="en-US" sz="2800" b="1" dirty="0">
              <a:latin typeface="+mj-lt"/>
              <a:ea typeface="黑体" panose="02010609060101010101" pitchFamily="49" charset="-122"/>
            </a:endParaRPr>
          </a:p>
        </p:txBody>
      </p:sp>
      <p:sp>
        <p:nvSpPr>
          <p:cNvPr id="4" name="文本框 3"/>
          <p:cNvSpPr txBox="1"/>
          <p:nvPr/>
        </p:nvSpPr>
        <p:spPr>
          <a:xfrm>
            <a:off x="927369" y="1720379"/>
            <a:ext cx="10326461" cy="1231265"/>
          </a:xfrm>
          <a:prstGeom prst="rect">
            <a:avLst/>
          </a:prstGeom>
          <a:noFill/>
        </p:spPr>
        <p:txBody>
          <a:bodyPr wrap="square" rtlCol="0">
            <a:spAutoFit/>
          </a:bodyPr>
          <a:lstStyle/>
          <a:p>
            <a:pPr indent="457200" eaLnBrk="1" latinLnBrk="0" hangingPunct="1">
              <a:lnSpc>
                <a:spcPct val="150000"/>
              </a:lnSpc>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mn-ea"/>
              </a:rPr>
              <a:t>河北工程大学始建于上世纪</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sym typeface="+mn-ea"/>
              </a:rPr>
              <a:t>70</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mn-ea"/>
              </a:rPr>
              <a:t>年代初，项目实施前，存在用水管理不够精细、设备老化等诸多问题，“</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跑、冒、滴、漏</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mn-ea"/>
              </a:rPr>
              <a:t>”现象严重。</a:t>
            </a:r>
            <a:endParaRPr lang="en-US" altLang="zh-CN" sz="135"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endParaRPr lang="zh-CN" altLang="en-US" sz="135" dirty="0"/>
          </a:p>
        </p:txBody>
      </p:sp>
      <p:sp>
        <p:nvSpPr>
          <p:cNvPr id="5" name="文本框 4"/>
          <p:cNvSpPr txBox="1"/>
          <p:nvPr/>
        </p:nvSpPr>
        <p:spPr>
          <a:xfrm>
            <a:off x="3851072" y="3162952"/>
            <a:ext cx="4479059" cy="481330"/>
          </a:xfrm>
          <a:prstGeom prst="rect">
            <a:avLst/>
          </a:prstGeom>
          <a:noFill/>
        </p:spPr>
        <p:txBody>
          <a:bodyPr wrap="square" rtlCol="0">
            <a:spAutoFit/>
          </a:bodyPr>
          <a:lstStyle/>
          <a:p>
            <a:r>
              <a:rPr lang="en-US" altLang="zh-CN" sz="2400" dirty="0">
                <a:latin typeface="Times New Roman" panose="02020603050405020304" pitchFamily="18" charset="0"/>
                <a:ea typeface="黑体" panose="02010609060101010101" pitchFamily="49" charset="-122"/>
                <a:cs typeface="Times New Roman" panose="02020603050405020304" pitchFamily="18" charset="0"/>
                <a:sym typeface="+mn-ea"/>
              </a:rPr>
              <a:t>2014</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mn-ea"/>
              </a:rPr>
              <a:t>年度</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sym typeface="+mn-ea"/>
              </a:rPr>
              <a:t>用水量</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mn-ea"/>
              </a:rPr>
              <a:t>及</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sym typeface="+mn-ea"/>
              </a:rPr>
              <a:t>水费统计表</a:t>
            </a:r>
            <a:endPar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endParaRPr lang="zh-CN" altLang="en-US" sz="135" dirty="0"/>
          </a:p>
        </p:txBody>
      </p:sp>
      <p:graphicFrame>
        <p:nvGraphicFramePr>
          <p:cNvPr id="17448" name="Group 40"/>
          <p:cNvGraphicFramePr>
            <a:graphicFrameLocks noGrp="1"/>
          </p:cNvGraphicFramePr>
          <p:nvPr/>
        </p:nvGraphicFramePr>
        <p:xfrm>
          <a:off x="2075021" y="3678619"/>
          <a:ext cx="8001635" cy="2506980"/>
        </p:xfrm>
        <a:graphic>
          <a:graphicData uri="http://schemas.openxmlformats.org/drawingml/2006/table">
            <a:tbl>
              <a:tblPr/>
              <a:tblGrid>
                <a:gridCol w="1863725"/>
                <a:gridCol w="1560195"/>
                <a:gridCol w="1574800"/>
                <a:gridCol w="1409700"/>
                <a:gridCol w="1593215"/>
              </a:tblGrid>
              <a:tr h="1226820">
                <a:tc>
                  <a:txBody>
                    <a:bodyPr/>
                    <a:lstStyle>
                      <a:lvl1pPr>
                        <a:lnSpc>
                          <a:spcPct val="90000"/>
                        </a:lnSpc>
                        <a:spcBef>
                          <a:spcPts val="1000"/>
                        </a:spcBef>
                        <a:buFont typeface="Arial" panose="020B0604020202020204" pitchFamily="34" charset="0"/>
                        <a:defRPr sz="24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defRPr sz="20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0" fontAlgn="base" latinLnBrk="0" hangingPunct="0">
                        <a:lnSpc>
                          <a:spcPct val="130000"/>
                        </a:lnSpc>
                        <a:spcBef>
                          <a:spcPct val="0"/>
                        </a:spcBef>
                        <a:spcAft>
                          <a:spcPct val="0"/>
                        </a:spcAft>
                        <a:buClrTx/>
                        <a:buSzTx/>
                        <a:buFontTx/>
                        <a:buNone/>
                      </a:pPr>
                      <a:r>
                        <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统计区域</a:t>
                      </a:r>
                      <a:endParaRPr kumimoji="0" lang="zh-CN" altLang="en-US" sz="20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40" marB="457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a:lnSpc>
                          <a:spcPct val="90000"/>
                        </a:lnSpc>
                        <a:spcBef>
                          <a:spcPts val="1000"/>
                        </a:spcBef>
                        <a:buFont typeface="Arial" panose="020B0604020202020204" pitchFamily="34" charset="0"/>
                        <a:defRPr sz="24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defRPr sz="20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0" fontAlgn="base" latinLnBrk="0" hangingPunct="0">
                        <a:lnSpc>
                          <a:spcPct val="130000"/>
                        </a:lnSpc>
                        <a:spcBef>
                          <a:spcPct val="0"/>
                        </a:spcBef>
                        <a:spcAft>
                          <a:spcPct val="0"/>
                        </a:spcAft>
                        <a:buClrTx/>
                        <a:buSzTx/>
                        <a:buFontTx/>
                        <a:buNone/>
                      </a:pPr>
                      <a:r>
                        <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月均用水量 </a:t>
                      </a:r>
                      <a:endPar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0" fontAlgn="base" latinLnBrk="0" hangingPunct="0">
                        <a:lnSpc>
                          <a:spcPct val="130000"/>
                        </a:lnSpc>
                        <a:spcBef>
                          <a:spcPct val="0"/>
                        </a:spcBef>
                        <a:spcAft>
                          <a:spcPct val="0"/>
                        </a:spcAft>
                        <a:buClrTx/>
                        <a:buSzTx/>
                        <a:buFontTx/>
                        <a:buNone/>
                      </a:pPr>
                      <a:r>
                        <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（万吨）</a:t>
                      </a:r>
                      <a:endParaRPr kumimoji="0" lang="zh-CN" altLang="en-US" sz="20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40" marB="457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a:lnSpc>
                          <a:spcPct val="90000"/>
                        </a:lnSpc>
                        <a:spcBef>
                          <a:spcPts val="1000"/>
                        </a:spcBef>
                        <a:buFont typeface="Arial" panose="020B0604020202020204" pitchFamily="34" charset="0"/>
                        <a:defRPr sz="24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defRPr sz="20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0" fontAlgn="base" latinLnBrk="0" hangingPunct="0">
                        <a:lnSpc>
                          <a:spcPct val="130000"/>
                        </a:lnSpc>
                        <a:spcBef>
                          <a:spcPct val="0"/>
                        </a:spcBef>
                        <a:spcAft>
                          <a:spcPct val="0"/>
                        </a:spcAft>
                        <a:buClrTx/>
                        <a:buSzTx/>
                        <a:buFontTx/>
                        <a:buNone/>
                      </a:pPr>
                      <a:r>
                        <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年用水量 </a:t>
                      </a:r>
                      <a:endPar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0" fontAlgn="base" latinLnBrk="0" hangingPunct="0">
                        <a:lnSpc>
                          <a:spcPct val="130000"/>
                        </a:lnSpc>
                        <a:spcBef>
                          <a:spcPct val="0"/>
                        </a:spcBef>
                        <a:spcAft>
                          <a:spcPct val="0"/>
                        </a:spcAft>
                        <a:buClrTx/>
                        <a:buSzTx/>
                        <a:buFontTx/>
                        <a:buNone/>
                      </a:pPr>
                      <a:r>
                        <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（万吨）</a:t>
                      </a:r>
                      <a:endParaRPr kumimoji="0" lang="zh-CN" altLang="en-US" sz="20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40" marB="457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a:lnSpc>
                          <a:spcPct val="90000"/>
                        </a:lnSpc>
                        <a:spcBef>
                          <a:spcPts val="1000"/>
                        </a:spcBef>
                        <a:buFont typeface="Arial" panose="020B0604020202020204" pitchFamily="34" charset="0"/>
                        <a:defRPr sz="24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defRPr sz="20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0" fontAlgn="base" latinLnBrk="0" hangingPunct="0">
                        <a:lnSpc>
                          <a:spcPct val="130000"/>
                        </a:lnSpc>
                        <a:spcBef>
                          <a:spcPct val="0"/>
                        </a:spcBef>
                        <a:spcAft>
                          <a:spcPct val="0"/>
                        </a:spcAft>
                        <a:buClrTx/>
                        <a:buSzTx/>
                        <a:buFontTx/>
                        <a:buNone/>
                      </a:pPr>
                      <a:r>
                        <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当期水价</a:t>
                      </a:r>
                      <a:endPar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0" fontAlgn="base" latinLnBrk="0" hangingPunct="0">
                        <a:lnSpc>
                          <a:spcPct val="130000"/>
                        </a:lnSpc>
                        <a:spcBef>
                          <a:spcPct val="0"/>
                        </a:spcBef>
                        <a:spcAft>
                          <a:spcPct val="0"/>
                        </a:spcAft>
                        <a:buClrTx/>
                        <a:buSzTx/>
                        <a:buFontTx/>
                        <a:buNone/>
                      </a:pPr>
                      <a:r>
                        <a:rPr kumimoji="0" lang="en-US" altLang="zh-CN"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元</a:t>
                      </a:r>
                      <a:r>
                        <a:rPr kumimoji="0" lang="en-US" altLang="zh-CN"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吨）</a:t>
                      </a:r>
                      <a:endParaRPr kumimoji="0" lang="zh-CN" altLang="en-US" sz="20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40" marB="457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a:lnSpc>
                          <a:spcPct val="90000"/>
                        </a:lnSpc>
                        <a:spcBef>
                          <a:spcPts val="1000"/>
                        </a:spcBef>
                        <a:buFont typeface="Arial" panose="020B0604020202020204" pitchFamily="34" charset="0"/>
                        <a:defRPr sz="24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defRPr sz="20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0" fontAlgn="base" latinLnBrk="0" hangingPunct="0">
                        <a:lnSpc>
                          <a:spcPct val="130000"/>
                        </a:lnSpc>
                        <a:spcBef>
                          <a:spcPct val="0"/>
                        </a:spcBef>
                        <a:spcAft>
                          <a:spcPct val="0"/>
                        </a:spcAft>
                        <a:buClrTx/>
                        <a:buSzTx/>
                        <a:buFontTx/>
                        <a:buNone/>
                      </a:pPr>
                      <a:r>
                        <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年水费</a:t>
                      </a:r>
                      <a:endPar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0" fontAlgn="base" latinLnBrk="0" hangingPunct="0">
                        <a:lnSpc>
                          <a:spcPct val="130000"/>
                        </a:lnSpc>
                        <a:spcBef>
                          <a:spcPct val="0"/>
                        </a:spcBef>
                        <a:spcAft>
                          <a:spcPct val="0"/>
                        </a:spcAft>
                        <a:buClrTx/>
                        <a:buSzTx/>
                        <a:buFontTx/>
                        <a:buNone/>
                      </a:pPr>
                      <a:r>
                        <a:rPr kumimoji="0" lang="zh-CN" altLang="en-US" sz="2000" b="1" i="0" u="none" strike="noStrike" cap="none" normalizeH="0" baseline="0" dirty="0">
                          <a:ln>
                            <a:noFill/>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（万元）</a:t>
                      </a:r>
                      <a:endParaRPr kumimoji="0" lang="zh-CN" altLang="en-US" sz="2000" b="1" i="0" u="none" strike="noStrike" cap="none" normalizeH="0" baseline="0" dirty="0">
                        <a:ln>
                          <a:noFill/>
                        </a:ln>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T="45740" marB="457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r>
              <a:tr h="1280160">
                <a:tc>
                  <a:txBody>
                    <a:bodyPr/>
                    <a:lstStyle>
                      <a:lvl1pPr>
                        <a:lnSpc>
                          <a:spcPct val="90000"/>
                        </a:lnSpc>
                        <a:spcBef>
                          <a:spcPts val="1000"/>
                        </a:spcBef>
                        <a:buFont typeface="Arial" panose="020B0604020202020204" pitchFamily="34" charset="0"/>
                        <a:defRPr sz="24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defRPr sz="20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0" fontAlgn="base" latinLnBrk="0" hangingPunct="0">
                        <a:lnSpc>
                          <a:spcPct val="13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河北工程大学</a:t>
                      </a:r>
                      <a:endParaRPr kumimoji="0" lang="zh-CN" altLang="en-US"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T="45740" marB="457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a:txBody>
                    <a:bodyPr/>
                    <a:lstStyle>
                      <a:lvl1pPr>
                        <a:lnSpc>
                          <a:spcPct val="90000"/>
                        </a:lnSpc>
                        <a:spcBef>
                          <a:spcPts val="1000"/>
                        </a:spcBef>
                        <a:buFont typeface="Arial" panose="020B0604020202020204" pitchFamily="34" charset="0"/>
                        <a:defRPr sz="24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defRPr sz="20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0" fontAlgn="base" latinLnBrk="0" hangingPunct="0">
                        <a:lnSpc>
                          <a:spcPct val="13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25.05</a:t>
                      </a:r>
                      <a:endParaRPr kumimoji="0" lang="zh-CN" altLang="zh-CN"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T="45740" marB="457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a:txBody>
                    <a:bodyPr/>
                    <a:lstStyle>
                      <a:lvl1pPr>
                        <a:lnSpc>
                          <a:spcPct val="90000"/>
                        </a:lnSpc>
                        <a:spcBef>
                          <a:spcPts val="1000"/>
                        </a:spcBef>
                        <a:buFont typeface="Arial" panose="020B0604020202020204" pitchFamily="34" charset="0"/>
                        <a:defRPr sz="24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defRPr sz="20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0" fontAlgn="base" latinLnBrk="0" hangingPunct="0">
                        <a:lnSpc>
                          <a:spcPct val="13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300.53</a:t>
                      </a:r>
                      <a:endParaRPr kumimoji="0" lang="zh-CN" altLang="zh-CN"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T="45740" marB="457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a:txBody>
                    <a:bodyPr/>
                    <a:lstStyle>
                      <a:lvl1pPr>
                        <a:lnSpc>
                          <a:spcPct val="90000"/>
                        </a:lnSpc>
                        <a:spcBef>
                          <a:spcPts val="1000"/>
                        </a:spcBef>
                        <a:buFont typeface="Arial" panose="020B0604020202020204" pitchFamily="34" charset="0"/>
                        <a:defRPr sz="24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defRPr sz="20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0" fontAlgn="base" latinLnBrk="0" hangingPunct="0">
                        <a:lnSpc>
                          <a:spcPct val="130000"/>
                        </a:lnSpc>
                        <a:spcBef>
                          <a:spcPct val="0"/>
                        </a:spcBef>
                        <a:spcAft>
                          <a:spcPct val="0"/>
                        </a:spcAft>
                        <a:buClrTx/>
                        <a:buSzTx/>
                        <a:buFontTx/>
                        <a:buNone/>
                      </a:pPr>
                      <a:endParaRPr kumimoji="0" lang="en-US" altLang="zh-CN"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0" fontAlgn="base" latinLnBrk="0" hangingPunct="0">
                        <a:lnSpc>
                          <a:spcPct val="13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3.55 </a:t>
                      </a:r>
                      <a:endParaRPr kumimoji="0" lang="zh-CN" altLang="zh-CN"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0" fontAlgn="base" latinLnBrk="0" hangingPunct="0">
                        <a:lnSpc>
                          <a:spcPct val="13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zh-CN"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T="45740" marB="457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c>
                  <a:txBody>
                    <a:bodyPr/>
                    <a:lstStyle>
                      <a:lvl1pPr>
                        <a:lnSpc>
                          <a:spcPct val="90000"/>
                        </a:lnSpc>
                        <a:spcBef>
                          <a:spcPts val="1000"/>
                        </a:spcBef>
                        <a:buFont typeface="Arial" panose="020B0604020202020204" pitchFamily="34" charset="0"/>
                        <a:defRPr sz="24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defRPr sz="20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0" fontAlgn="base" latinLnBrk="0" hangingPunct="0">
                        <a:lnSpc>
                          <a:spcPct val="13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1066.87</a:t>
                      </a:r>
                      <a:endParaRPr kumimoji="0" lang="zh-CN" altLang="zh-CN" sz="2000" b="0"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T="45740" marB="457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solidFill>
                  </a:tcPr>
                </a:tc>
              </a:tr>
            </a:tbl>
          </a:graphicData>
        </a:graphic>
      </p:graphicFrame>
      <p:sp>
        <p:nvSpPr>
          <p:cNvPr id="9" name="文本框 8"/>
          <p:cNvSpPr txBox="1"/>
          <p:nvPr/>
        </p:nvSpPr>
        <p:spPr>
          <a:xfrm>
            <a:off x="318135" y="1720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一、</a:t>
            </a:r>
            <a:r>
              <a:rPr lang="zh-CN" altLang="zh-CN" sz="3600" b="1" dirty="0">
                <a:solidFill>
                  <a:schemeClr val="tx1"/>
                </a:solidFill>
                <a:uFillTx/>
                <a:latin typeface="微软雅黑" panose="020B0503020204020204" pitchFamily="34" charset="-122"/>
                <a:sym typeface="+mn-ea"/>
              </a:rPr>
              <a:t>项目</a:t>
            </a:r>
            <a:r>
              <a:rPr lang="zh-CN" altLang="en-US" sz="3600" b="1" dirty="0">
                <a:solidFill>
                  <a:schemeClr val="tx1"/>
                </a:solidFill>
                <a:uFillTx/>
                <a:latin typeface="微软雅黑" panose="020B0503020204020204" pitchFamily="34" charset="-122"/>
                <a:sym typeface="+mn-ea"/>
              </a:rPr>
              <a:t>实施</a:t>
            </a:r>
            <a:r>
              <a:rPr lang="zh-CN" altLang="zh-CN" sz="3600" b="1" dirty="0">
                <a:solidFill>
                  <a:schemeClr val="tx1"/>
                </a:solidFill>
                <a:uFillTx/>
                <a:latin typeface="微软雅黑" panose="020B0503020204020204" pitchFamily="34" charset="-122"/>
                <a:sym typeface="+mn-ea"/>
              </a:rPr>
              <a:t>背景</a:t>
            </a:r>
            <a:endParaRPr lang="zh-CN" altLang="zh-CN" sz="3600" b="1" dirty="0">
              <a:solidFill>
                <a:srgbClr val="004C9F"/>
              </a:solidFill>
              <a:latin typeface="微软雅黑" panose="020B0503020204020204" pitchFamily="34" charset="-122"/>
            </a:endParaRPr>
          </a:p>
          <a:p>
            <a:endParaRPr lang="zh-CN" altLang="en-US" sz="135" dirty="0"/>
          </a:p>
        </p:txBody>
      </p:sp>
      <p:sp>
        <p:nvSpPr>
          <p:cNvPr id="6" name="矩形: 圆角 5"/>
          <p:cNvSpPr/>
          <p:nvPr/>
        </p:nvSpPr>
        <p:spPr bwMode="auto">
          <a:xfrm>
            <a:off x="194872" y="906904"/>
            <a:ext cx="11678993" cy="5576341"/>
          </a:xfrm>
          <a:prstGeom prst="roundRect">
            <a:avLst/>
          </a:prstGeom>
          <a:noFill/>
          <a:ln w="28575" cap="flat" cmpd="sng" algn="ctr">
            <a:solidFill>
              <a:schemeClr val="tx1"/>
            </a:solidFill>
            <a:prstDash val="lg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accent1">
                  <a:lumMod val="75000"/>
                </a:schemeClr>
              </a:solidFill>
              <a:effectLst/>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mayn\Desktop\timg (6).jpgtimg (6)"/>
          <p:cNvPicPr>
            <a:picLocks noChangeAspect="1"/>
          </p:cNvPicPr>
          <p:nvPr/>
        </p:nvPicPr>
        <p:blipFill>
          <a:blip r:embed="rId1" cstate="print"/>
          <a:srcRect/>
          <a:stretch>
            <a:fillRect/>
          </a:stretch>
        </p:blipFill>
        <p:spPr>
          <a:xfrm>
            <a:off x="-49529" y="-635"/>
            <a:ext cx="12259945" cy="6859271"/>
          </a:xfrm>
          <a:prstGeom prst="rect">
            <a:avLst/>
          </a:prstGeom>
        </p:spPr>
      </p:pic>
      <p:pic>
        <p:nvPicPr>
          <p:cNvPr id="94211" name="Picture 7" descr="IMG_0933"/>
          <p:cNvPicPr>
            <a:picLocks noChangeAspect="1" noChangeArrowheads="1"/>
          </p:cNvPicPr>
          <p:nvPr/>
        </p:nvPicPr>
        <p:blipFill>
          <a:blip r:embed="rId2" cstate="print"/>
          <a:srcRect/>
          <a:stretch>
            <a:fillRect/>
          </a:stretch>
        </p:blipFill>
        <p:spPr bwMode="auto">
          <a:xfrm>
            <a:off x="1487241" y="1489124"/>
            <a:ext cx="4394200" cy="2383148"/>
          </a:xfrm>
          <a:prstGeom prst="rect">
            <a:avLst/>
          </a:prstGeom>
          <a:noFill/>
          <a:ln w="9525">
            <a:noFill/>
            <a:miter lim="800000"/>
            <a:headEnd/>
            <a:tailEnd/>
          </a:ln>
        </p:spPr>
      </p:pic>
      <p:pic>
        <p:nvPicPr>
          <p:cNvPr id="94212" name="图片 4"/>
          <p:cNvPicPr>
            <a:picLocks noChangeAspect="1"/>
          </p:cNvPicPr>
          <p:nvPr/>
        </p:nvPicPr>
        <p:blipFill>
          <a:blip r:embed="rId3" cstate="print"/>
          <a:srcRect/>
          <a:stretch>
            <a:fillRect/>
          </a:stretch>
        </p:blipFill>
        <p:spPr bwMode="auto">
          <a:xfrm>
            <a:off x="6297337" y="1489124"/>
            <a:ext cx="4387991" cy="2383148"/>
          </a:xfrm>
          <a:prstGeom prst="rect">
            <a:avLst/>
          </a:prstGeom>
          <a:noFill/>
          <a:ln w="9525">
            <a:noFill/>
            <a:miter lim="800000"/>
            <a:headEnd/>
            <a:tailEnd/>
          </a:ln>
        </p:spPr>
      </p:pic>
      <p:pic>
        <p:nvPicPr>
          <p:cNvPr id="94210" name="Picture 6" descr="IMG_1417"/>
          <p:cNvPicPr>
            <a:picLocks noChangeAspect="1" noChangeArrowheads="1"/>
          </p:cNvPicPr>
          <p:nvPr/>
        </p:nvPicPr>
        <p:blipFill>
          <a:blip r:embed="rId4" cstate="print"/>
          <a:srcRect/>
          <a:stretch>
            <a:fillRect/>
          </a:stretch>
        </p:blipFill>
        <p:spPr bwMode="auto">
          <a:xfrm>
            <a:off x="1487241" y="4061245"/>
            <a:ext cx="4394200" cy="2480067"/>
          </a:xfrm>
          <a:prstGeom prst="rect">
            <a:avLst/>
          </a:prstGeom>
          <a:noFill/>
          <a:ln w="9525">
            <a:noFill/>
            <a:miter lim="800000"/>
            <a:headEnd/>
            <a:tailEnd/>
          </a:ln>
        </p:spPr>
      </p:pic>
      <p:pic>
        <p:nvPicPr>
          <p:cNvPr id="94209" name="图片 3"/>
          <p:cNvPicPr>
            <a:picLocks noChangeAspect="1"/>
          </p:cNvPicPr>
          <p:nvPr/>
        </p:nvPicPr>
        <p:blipFill>
          <a:blip r:embed="rId5" cstate="print"/>
          <a:srcRect/>
          <a:stretch>
            <a:fillRect/>
          </a:stretch>
        </p:blipFill>
        <p:spPr bwMode="auto">
          <a:xfrm>
            <a:off x="6297337" y="4080095"/>
            <a:ext cx="4402596" cy="2461217"/>
          </a:xfrm>
          <a:prstGeom prst="rect">
            <a:avLst/>
          </a:prstGeom>
          <a:noFill/>
          <a:ln w="9525">
            <a:noFill/>
            <a:miter lim="800000"/>
            <a:headEnd/>
            <a:tailEnd/>
          </a:ln>
        </p:spPr>
      </p:pic>
      <p:sp>
        <p:nvSpPr>
          <p:cNvPr id="9" name="文本框 8"/>
          <p:cNvSpPr txBox="1"/>
          <p:nvPr/>
        </p:nvSpPr>
        <p:spPr>
          <a:xfrm>
            <a:off x="318135" y="1720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一、</a:t>
            </a:r>
            <a:r>
              <a:rPr lang="zh-CN" altLang="zh-CN" sz="3600" b="1" dirty="0">
                <a:solidFill>
                  <a:schemeClr val="tx1"/>
                </a:solidFill>
                <a:uFillTx/>
                <a:latin typeface="微软雅黑" panose="020B0503020204020204" pitchFamily="34" charset="-122"/>
                <a:sym typeface="+mn-ea"/>
              </a:rPr>
              <a:t>项目</a:t>
            </a:r>
            <a:r>
              <a:rPr lang="zh-CN" altLang="en-US" sz="3600" b="1" dirty="0">
                <a:solidFill>
                  <a:schemeClr val="tx1"/>
                </a:solidFill>
                <a:uFillTx/>
                <a:latin typeface="微软雅黑" panose="020B0503020204020204" pitchFamily="34" charset="-122"/>
                <a:sym typeface="+mn-ea"/>
              </a:rPr>
              <a:t>实施</a:t>
            </a:r>
            <a:r>
              <a:rPr lang="zh-CN" altLang="zh-CN" sz="3600" b="1" dirty="0">
                <a:solidFill>
                  <a:schemeClr val="tx1"/>
                </a:solidFill>
                <a:uFillTx/>
                <a:latin typeface="微软雅黑" panose="020B0503020204020204" pitchFamily="34" charset="-122"/>
                <a:sym typeface="+mn-ea"/>
              </a:rPr>
              <a:t>背景</a:t>
            </a:r>
            <a:endParaRPr lang="zh-CN" altLang="zh-CN" sz="3600" b="1" dirty="0">
              <a:solidFill>
                <a:srgbClr val="004C9F"/>
              </a:solidFill>
              <a:latin typeface="微软雅黑" panose="020B0503020204020204" pitchFamily="34" charset="-122"/>
            </a:endParaRPr>
          </a:p>
          <a:p>
            <a:endParaRPr lang="zh-CN" altLang="en-US" sz="135" dirty="0"/>
          </a:p>
        </p:txBody>
      </p:sp>
      <p:sp>
        <p:nvSpPr>
          <p:cNvPr id="10" name="矩形: 圆角 9"/>
          <p:cNvSpPr/>
          <p:nvPr/>
        </p:nvSpPr>
        <p:spPr bwMode="auto">
          <a:xfrm>
            <a:off x="194872" y="906904"/>
            <a:ext cx="11678993" cy="5779011"/>
          </a:xfrm>
          <a:prstGeom prst="roundRect">
            <a:avLst/>
          </a:prstGeom>
          <a:noFill/>
          <a:ln w="28575" cap="flat" cmpd="sng" algn="ctr">
            <a:solidFill>
              <a:schemeClr val="tx1"/>
            </a:solidFill>
            <a:prstDash val="lg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微软雅黑" panose="020B0503020204020204" pitchFamily="34" charset="-122"/>
            </a:endParaRPr>
          </a:p>
        </p:txBody>
      </p:sp>
      <p:sp>
        <p:nvSpPr>
          <p:cNvPr id="12" name="文本框 11"/>
          <p:cNvSpPr txBox="1"/>
          <p:nvPr/>
        </p:nvSpPr>
        <p:spPr>
          <a:xfrm>
            <a:off x="680877" y="965904"/>
            <a:ext cx="4328160" cy="52197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b="1" dirty="0">
                <a:latin typeface="+mj-lt"/>
                <a:ea typeface="黑体" panose="02010609060101010101" pitchFamily="49" charset="-122"/>
              </a:rPr>
              <a:t>项目实施前</a:t>
            </a:r>
            <a:endParaRPr lang="zh-CN" altLang="en-US" sz="2800" b="1" dirty="0">
              <a:latin typeface="+mj-lt"/>
              <a:ea typeface="黑体" panose="02010609060101010101" pitchFamily="49"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 (6)"/>
          <p:cNvPicPr>
            <a:picLocks noChangeAspect="1"/>
          </p:cNvPicPr>
          <p:nvPr/>
        </p:nvPicPr>
        <p:blipFill>
          <a:blip r:embed="rId1" cstate="print"/>
          <a:stretch>
            <a:fillRect/>
          </a:stretch>
        </p:blipFill>
        <p:spPr>
          <a:xfrm>
            <a:off x="-13323" y="-2540"/>
            <a:ext cx="12200891" cy="6863080"/>
          </a:xfrm>
          <a:prstGeom prst="rect">
            <a:avLst/>
          </a:prstGeom>
        </p:spPr>
      </p:pic>
      <p:sp>
        <p:nvSpPr>
          <p:cNvPr id="5" name="文本框 4"/>
          <p:cNvSpPr txBox="1"/>
          <p:nvPr/>
        </p:nvSpPr>
        <p:spPr>
          <a:xfrm>
            <a:off x="953981" y="1307141"/>
            <a:ext cx="9157971" cy="2990215"/>
          </a:xfrm>
          <a:prstGeom prst="rect">
            <a:avLst/>
          </a:prstGeom>
          <a:noFill/>
        </p:spPr>
        <p:txBody>
          <a:bodyPr wrap="square" rtlCol="0">
            <a:spAutoFit/>
          </a:bodyPr>
          <a:lstStyle/>
          <a:p>
            <a:pPr marL="228600" indent="-228600" algn="just">
              <a:lnSpc>
                <a:spcPct val="130000"/>
              </a:lnSpc>
              <a:buFont typeface="Arial" panose="020B0604020202020204" pitchFamily="34" charset="0"/>
              <a:buNone/>
            </a:pPr>
            <a:r>
              <a:rPr lang="en-US" altLang="zh-CN" sz="135" dirty="0">
                <a:latin typeface="Times New Roman" panose="02020603050405020304" pitchFamily="18" charset="0"/>
                <a:cs typeface="Times New Roman" panose="02020603050405020304" pitchFamily="18" charset="0"/>
                <a:sym typeface="+mn-ea"/>
              </a:rPr>
              <a:t>    </a:t>
            </a:r>
            <a:r>
              <a:rPr lang="zh-CN" altLang="en-US" sz="2400" dirty="0">
                <a:latin typeface="Times New Roman" panose="02020603050405020304" pitchFamily="18" charset="0"/>
                <a:cs typeface="Times New Roman" panose="02020603050405020304" pitchFamily="18" charset="0"/>
                <a:sym typeface="+mn-ea"/>
              </a:rPr>
              <a:t>更换节水器具涉及教学楼、学生宿舍楼、办公楼共计</a:t>
            </a:r>
            <a:r>
              <a:rPr lang="en-US" altLang="zh-CN" sz="2400" dirty="0">
                <a:latin typeface="Times New Roman" panose="02020603050405020304" pitchFamily="18" charset="0"/>
                <a:cs typeface="Times New Roman" panose="02020603050405020304" pitchFamily="18" charset="0"/>
                <a:sym typeface="+mn-ea"/>
              </a:rPr>
              <a:t>69</a:t>
            </a:r>
            <a:r>
              <a:rPr lang="zh-CN" altLang="en-US" sz="2400" dirty="0">
                <a:latin typeface="Times New Roman" panose="02020603050405020304" pitchFamily="18" charset="0"/>
                <a:cs typeface="Times New Roman" panose="02020603050405020304" pitchFamily="18" charset="0"/>
                <a:sym typeface="+mn-ea"/>
              </a:rPr>
              <a:t>栋。</a:t>
            </a:r>
            <a:endParaRPr lang="en-US" altLang="zh-CN" sz="2400" dirty="0">
              <a:latin typeface="Times New Roman" panose="02020603050405020304" pitchFamily="18" charset="0"/>
              <a:cs typeface="Times New Roman" panose="02020603050405020304" pitchFamily="18" charset="0"/>
            </a:endParaRPr>
          </a:p>
          <a:p>
            <a:pPr marL="228600" indent="-228600" algn="just">
              <a:lnSpc>
                <a:spcPct val="130000"/>
              </a:lnSpc>
            </a:pPr>
            <a:r>
              <a:rPr lang="zh-CN" altLang="en-US" sz="2400" dirty="0">
                <a:latin typeface="Times New Roman" panose="02020603050405020304" pitchFamily="18" charset="0"/>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1</a:t>
            </a:r>
            <a:r>
              <a:rPr lang="zh-CN" altLang="en-US" sz="2400" dirty="0">
                <a:latin typeface="Times New Roman" panose="02020603050405020304" pitchFamily="18" charset="0"/>
                <a:cs typeface="Times New Roman" panose="02020603050405020304" pitchFamily="18" charset="0"/>
                <a:sym typeface="+mn-ea"/>
              </a:rPr>
              <a:t>．更换节水水龙头。</a:t>
            </a:r>
            <a:endParaRPr lang="en-US" altLang="zh-CN" sz="2400" dirty="0">
              <a:latin typeface="Times New Roman" panose="02020603050405020304" pitchFamily="18" charset="0"/>
              <a:cs typeface="Times New Roman" panose="02020603050405020304" pitchFamily="18" charset="0"/>
              <a:sym typeface="+mn-ea"/>
            </a:endParaRPr>
          </a:p>
          <a:p>
            <a:pPr marL="228600" indent="-228600" algn="just">
              <a:lnSpc>
                <a:spcPct val="130000"/>
              </a:lnSpc>
            </a:pPr>
            <a:r>
              <a:rPr lang="en-US" altLang="zh-CN" sz="2400" dirty="0">
                <a:latin typeface="Times New Roman" panose="02020603050405020304" pitchFamily="18" charset="0"/>
                <a:cs typeface="Times New Roman" panose="02020603050405020304" pitchFamily="18" charset="0"/>
                <a:sym typeface="+mn-ea"/>
              </a:rPr>
              <a:t>    2</a:t>
            </a:r>
            <a:r>
              <a:rPr lang="zh-CN" altLang="en-US" sz="2400" dirty="0">
                <a:latin typeface="Times New Roman" panose="02020603050405020304" pitchFamily="18" charset="0"/>
                <a:cs typeface="Times New Roman" panose="02020603050405020304" pitchFamily="18" charset="0"/>
                <a:sym typeface="+mn-ea"/>
              </a:rPr>
              <a:t>．更换节水脚踏阀。</a:t>
            </a:r>
            <a:endParaRPr lang="en-US" altLang="zh-CN" sz="2400" dirty="0">
              <a:latin typeface="Times New Roman" panose="02020603050405020304" pitchFamily="18" charset="0"/>
              <a:cs typeface="Times New Roman" panose="02020603050405020304" pitchFamily="18" charset="0"/>
              <a:sym typeface="+mn-ea"/>
            </a:endParaRPr>
          </a:p>
          <a:p>
            <a:pPr marL="228600" indent="-228600" algn="just">
              <a:lnSpc>
                <a:spcPct val="130000"/>
              </a:lnSpc>
            </a:pPr>
            <a:r>
              <a:rPr lang="en-US" altLang="zh-CN" sz="2400" dirty="0">
                <a:latin typeface="Times New Roman" panose="02020603050405020304" pitchFamily="18" charset="0"/>
                <a:cs typeface="Times New Roman" panose="02020603050405020304" pitchFamily="18" charset="0"/>
                <a:sym typeface="+mn-ea"/>
              </a:rPr>
              <a:t>    3</a:t>
            </a:r>
            <a:r>
              <a:rPr lang="zh-CN" altLang="en-US" sz="2400" dirty="0">
                <a:latin typeface="Times New Roman" panose="02020603050405020304" pitchFamily="18" charset="0"/>
                <a:cs typeface="Times New Roman" panose="02020603050405020304" pitchFamily="18" charset="0"/>
                <a:sym typeface="+mn-ea"/>
              </a:rPr>
              <a:t>．安装小便斗节水冲水阀。</a:t>
            </a:r>
            <a:endParaRPr lang="en-US" altLang="zh-CN" sz="2400" dirty="0">
              <a:latin typeface="Times New Roman" panose="02020603050405020304" pitchFamily="18" charset="0"/>
              <a:cs typeface="Times New Roman" panose="02020603050405020304" pitchFamily="18" charset="0"/>
              <a:sym typeface="+mn-ea"/>
            </a:endParaRPr>
          </a:p>
          <a:p>
            <a:pPr marL="228600" indent="-228600" algn="just">
              <a:lnSpc>
                <a:spcPct val="130000"/>
              </a:lnSpc>
            </a:pPr>
            <a:r>
              <a:rPr lang="en-US" altLang="zh-CN" sz="2400" dirty="0">
                <a:latin typeface="Times New Roman" panose="02020603050405020304" pitchFamily="18" charset="0"/>
                <a:cs typeface="Times New Roman" panose="02020603050405020304" pitchFamily="18" charset="0"/>
                <a:sym typeface="+mn-ea"/>
              </a:rPr>
              <a:t>    4</a:t>
            </a:r>
            <a:r>
              <a:rPr lang="zh-CN" altLang="en-US" sz="2400" dirty="0">
                <a:latin typeface="Times New Roman" panose="02020603050405020304" pitchFamily="18" charset="0"/>
                <a:cs typeface="Times New Roman" panose="02020603050405020304" pitchFamily="18" charset="0"/>
                <a:sym typeface="+mn-ea"/>
              </a:rPr>
              <a:t>．安装红外感应小便池冲厕系统。</a:t>
            </a:r>
            <a:endParaRPr lang="en-US" altLang="zh-CN" sz="2400" dirty="0">
              <a:latin typeface="Times New Roman" panose="02020603050405020304" pitchFamily="18" charset="0"/>
              <a:cs typeface="Times New Roman" panose="02020603050405020304" pitchFamily="18" charset="0"/>
              <a:sym typeface="+mn-ea"/>
            </a:endParaRPr>
          </a:p>
          <a:p>
            <a:pPr marL="228600" indent="-228600" algn="just">
              <a:lnSpc>
                <a:spcPct val="130000"/>
              </a:lnSpc>
            </a:pPr>
            <a:r>
              <a:rPr lang="zh-CN" altLang="en-US" sz="2400" dirty="0">
                <a:latin typeface="Times New Roman" panose="02020603050405020304" pitchFamily="18" charset="0"/>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5</a:t>
            </a:r>
            <a:r>
              <a:rPr lang="zh-CN" altLang="en-US" sz="2400" dirty="0">
                <a:latin typeface="Times New Roman" panose="02020603050405020304" pitchFamily="18" charset="0"/>
                <a:cs typeface="Times New Roman" panose="02020603050405020304" pitchFamily="18" charset="0"/>
                <a:sym typeface="+mn-ea"/>
              </a:rPr>
              <a:t>．安装智能废水冲厕系统与无水小便器</a:t>
            </a:r>
            <a:r>
              <a:rPr lang="zh-CN" altLang="en-US" sz="135" dirty="0">
                <a:latin typeface="Times New Roman" panose="02020603050405020304" pitchFamily="18" charset="0"/>
                <a:cs typeface="Times New Roman" panose="02020603050405020304" pitchFamily="18" charset="0"/>
                <a:sym typeface="+mn-ea"/>
              </a:rPr>
              <a:t>。</a:t>
            </a:r>
            <a:endParaRPr lang="en-US" altLang="zh-CN" sz="135" dirty="0">
              <a:latin typeface="Times New Roman" panose="02020603050405020304" pitchFamily="18" charset="0"/>
              <a:cs typeface="Times New Roman" panose="02020603050405020304" pitchFamily="18" charset="0"/>
            </a:endParaRPr>
          </a:p>
          <a:p>
            <a:endParaRPr lang="zh-CN" altLang="en-US" sz="135" dirty="0">
              <a:latin typeface="Times New Roman" panose="02020603050405020304" pitchFamily="18" charset="0"/>
              <a:cs typeface="Times New Roman" panose="02020603050405020304" pitchFamily="18" charset="0"/>
            </a:endParaRPr>
          </a:p>
        </p:txBody>
      </p:sp>
      <p:pic>
        <p:nvPicPr>
          <p:cNvPr id="6" name="图片 11"/>
          <p:cNvPicPr>
            <a:picLocks noChangeAspect="1" noChangeArrowheads="1"/>
          </p:cNvPicPr>
          <p:nvPr/>
        </p:nvPicPr>
        <p:blipFill>
          <a:blip r:embed="rId2" cstate="print"/>
          <a:srcRect/>
          <a:stretch>
            <a:fillRect/>
          </a:stretch>
        </p:blipFill>
        <p:spPr bwMode="auto">
          <a:xfrm>
            <a:off x="574351" y="4326475"/>
            <a:ext cx="2608580" cy="2359440"/>
          </a:xfrm>
          <a:prstGeom prst="rect">
            <a:avLst/>
          </a:prstGeom>
          <a:noFill/>
          <a:ln w="9525">
            <a:noFill/>
            <a:miter lim="800000"/>
            <a:headEnd/>
            <a:tailEnd/>
          </a:ln>
        </p:spPr>
      </p:pic>
      <p:pic>
        <p:nvPicPr>
          <p:cNvPr id="7" name="图片 14"/>
          <p:cNvPicPr>
            <a:picLocks noChangeAspect="1" noChangeArrowheads="1"/>
          </p:cNvPicPr>
          <p:nvPr/>
        </p:nvPicPr>
        <p:blipFill>
          <a:blip r:embed="rId3" cstate="print"/>
          <a:srcRect/>
          <a:stretch>
            <a:fillRect/>
          </a:stretch>
        </p:blipFill>
        <p:spPr bwMode="auto">
          <a:xfrm>
            <a:off x="3125780" y="4326475"/>
            <a:ext cx="2624455" cy="2359440"/>
          </a:xfrm>
          <a:prstGeom prst="rect">
            <a:avLst/>
          </a:prstGeom>
          <a:noFill/>
          <a:ln w="9525">
            <a:noFill/>
            <a:miter lim="800000"/>
            <a:headEnd/>
            <a:tailEnd/>
          </a:ln>
        </p:spPr>
      </p:pic>
      <p:grpSp>
        <p:nvGrpSpPr>
          <p:cNvPr id="12" name="组合 3"/>
          <p:cNvGrpSpPr/>
          <p:nvPr/>
        </p:nvGrpSpPr>
        <p:grpSpPr bwMode="auto">
          <a:xfrm>
            <a:off x="2349175" y="4794683"/>
            <a:ext cx="1599565" cy="1311275"/>
            <a:chOff x="-188379" y="0"/>
            <a:chExt cx="2270459" cy="1833748"/>
          </a:xfrm>
        </p:grpSpPr>
        <p:sp>
          <p:nvSpPr>
            <p:cNvPr id="13" name="椭圆 1"/>
            <p:cNvSpPr>
              <a:spLocks noChangeArrowheads="1"/>
            </p:cNvSpPr>
            <p:nvPr/>
          </p:nvSpPr>
          <p:spPr bwMode="auto">
            <a:xfrm>
              <a:off x="0" y="0"/>
              <a:ext cx="1893702" cy="1833748"/>
            </a:xfrm>
            <a:prstGeom prst="ellipse">
              <a:avLst/>
            </a:prstGeom>
            <a:solidFill>
              <a:srgbClr val="00B0F0">
                <a:alpha val="79999"/>
              </a:srgbClr>
            </a:solidFill>
            <a:ln w="9525">
              <a:noFill/>
              <a:round/>
            </a:ln>
          </p:spPr>
          <p:txBody>
            <a:bodyPr anchor="ctr"/>
            <a:lstStyle/>
            <a:p>
              <a:pPr algn="ctr">
                <a:lnSpc>
                  <a:spcPct val="130000"/>
                </a:lnSpc>
                <a:buFont typeface="Arial" panose="020B0604020202020204" pitchFamily="34" charset="0"/>
                <a:buNone/>
              </a:pPr>
              <a:endParaRPr lang="zh-CN" altLang="en-US" sz="4000">
                <a:solidFill>
                  <a:srgbClr val="FFFFFF"/>
                </a:solidFill>
              </a:endParaRPr>
            </a:p>
          </p:txBody>
        </p:sp>
        <p:sp>
          <p:nvSpPr>
            <p:cNvPr id="14" name="矩形 2"/>
            <p:cNvSpPr>
              <a:spLocks noChangeArrowheads="1"/>
            </p:cNvSpPr>
            <p:nvPr/>
          </p:nvSpPr>
          <p:spPr bwMode="auto">
            <a:xfrm>
              <a:off x="-188379" y="491564"/>
              <a:ext cx="2270459" cy="630490"/>
            </a:xfrm>
            <a:prstGeom prst="rect">
              <a:avLst/>
            </a:prstGeom>
            <a:noFill/>
            <a:ln>
              <a:noFill/>
            </a:ln>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lnSpc>
                  <a:spcPct val="130000"/>
                </a:lnSpc>
                <a:buFont typeface="Arial" panose="020B0604020202020204" pitchFamily="34" charset="0"/>
                <a:buNone/>
                <a:defRPr/>
              </a:pPr>
              <a:r>
                <a:rPr lang="zh-CN" altLang="en-US" sz="1800" dirty="0">
                  <a:solidFill>
                    <a:srgbClr val="FFFFFF"/>
                  </a:solidFill>
                  <a:effectLst>
                    <a:outerShdw blurRad="38100" dist="38100" dir="2700000" algn="tl">
                      <a:srgbClr val="C0C0C0"/>
                    </a:outerShdw>
                  </a:effectLst>
                </a:rPr>
                <a:t>前 </a:t>
              </a:r>
              <a:r>
                <a:rPr lang="en-US" altLang="zh-CN" sz="1800" dirty="0" err="1">
                  <a:solidFill>
                    <a:srgbClr val="FFFFFF"/>
                  </a:solidFill>
                  <a:effectLst>
                    <a:outerShdw blurRad="38100" dist="38100" dir="2700000" algn="tl">
                      <a:srgbClr val="C0C0C0"/>
                    </a:outerShdw>
                  </a:effectLst>
                </a:rPr>
                <a:t>vs</a:t>
              </a:r>
              <a:r>
                <a:rPr lang="en-US" altLang="zh-CN" sz="1800" dirty="0">
                  <a:solidFill>
                    <a:srgbClr val="FFFFFF"/>
                  </a:solidFill>
                  <a:effectLst>
                    <a:outerShdw blurRad="38100" dist="38100" dir="2700000" algn="tl">
                      <a:srgbClr val="C0C0C0"/>
                    </a:outerShdw>
                  </a:effectLst>
                </a:rPr>
                <a:t> </a:t>
              </a:r>
              <a:r>
                <a:rPr lang="zh-CN" altLang="en-US" sz="1800" dirty="0">
                  <a:solidFill>
                    <a:srgbClr val="FFFFFF"/>
                  </a:solidFill>
                  <a:effectLst>
                    <a:outerShdw blurRad="38100" dist="38100" dir="2700000" algn="tl">
                      <a:srgbClr val="C0C0C0"/>
                    </a:outerShdw>
                  </a:effectLst>
                </a:rPr>
                <a:t>后</a:t>
              </a:r>
              <a:endParaRPr lang="zh-CN" altLang="en-US" sz="1800" dirty="0">
                <a:solidFill>
                  <a:srgbClr val="FFFFFF"/>
                </a:solidFill>
                <a:effectLst>
                  <a:outerShdw blurRad="38100" dist="38100" dir="2700000" algn="tl">
                    <a:srgbClr val="C0C0C0"/>
                  </a:outerShdw>
                </a:effectLst>
              </a:endParaRPr>
            </a:p>
          </p:txBody>
        </p:sp>
      </p:grpSp>
      <p:pic>
        <p:nvPicPr>
          <p:cNvPr id="111618" name="图片 2"/>
          <p:cNvPicPr>
            <a:picLocks noChangeAspect="1" noChangeArrowheads="1"/>
          </p:cNvPicPr>
          <p:nvPr/>
        </p:nvPicPr>
        <p:blipFill>
          <a:blip r:embed="rId4" cstate="print"/>
          <a:srcRect/>
          <a:stretch>
            <a:fillRect/>
          </a:stretch>
        </p:blipFill>
        <p:spPr bwMode="auto">
          <a:xfrm>
            <a:off x="6225215" y="4326475"/>
            <a:ext cx="2723515" cy="2361565"/>
          </a:xfrm>
          <a:prstGeom prst="rect">
            <a:avLst/>
          </a:prstGeom>
          <a:noFill/>
          <a:ln w="9525">
            <a:noFill/>
            <a:miter lim="800000"/>
            <a:headEnd/>
            <a:tailEnd/>
          </a:ln>
        </p:spPr>
      </p:pic>
      <p:pic>
        <p:nvPicPr>
          <p:cNvPr id="111617" name="图片 1"/>
          <p:cNvPicPr>
            <a:picLocks noChangeAspect="1" noChangeArrowheads="1"/>
          </p:cNvPicPr>
          <p:nvPr/>
        </p:nvPicPr>
        <p:blipFill>
          <a:blip r:embed="rId5" cstate="print"/>
          <a:srcRect/>
          <a:stretch>
            <a:fillRect/>
          </a:stretch>
        </p:blipFill>
        <p:spPr bwMode="auto">
          <a:xfrm>
            <a:off x="8849671" y="4332191"/>
            <a:ext cx="2743200" cy="2346325"/>
          </a:xfrm>
          <a:prstGeom prst="rect">
            <a:avLst/>
          </a:prstGeom>
          <a:noFill/>
          <a:ln w="9525">
            <a:noFill/>
            <a:miter lim="800000"/>
            <a:headEnd/>
            <a:tailEnd/>
          </a:ln>
        </p:spPr>
      </p:pic>
      <p:grpSp>
        <p:nvGrpSpPr>
          <p:cNvPr id="15" name="组合 3"/>
          <p:cNvGrpSpPr/>
          <p:nvPr/>
        </p:nvGrpSpPr>
        <p:grpSpPr bwMode="auto">
          <a:xfrm>
            <a:off x="8074971" y="4788049"/>
            <a:ext cx="1599565" cy="1311275"/>
            <a:chOff x="-188379" y="0"/>
            <a:chExt cx="2270459" cy="1833748"/>
          </a:xfrm>
        </p:grpSpPr>
        <p:sp>
          <p:nvSpPr>
            <p:cNvPr id="16" name="椭圆 1"/>
            <p:cNvSpPr>
              <a:spLocks noChangeArrowheads="1"/>
            </p:cNvSpPr>
            <p:nvPr/>
          </p:nvSpPr>
          <p:spPr bwMode="auto">
            <a:xfrm>
              <a:off x="0" y="0"/>
              <a:ext cx="1893702" cy="1833748"/>
            </a:xfrm>
            <a:prstGeom prst="ellipse">
              <a:avLst/>
            </a:prstGeom>
            <a:solidFill>
              <a:srgbClr val="00B0F0">
                <a:alpha val="79999"/>
              </a:srgbClr>
            </a:solidFill>
            <a:ln w="9525">
              <a:noFill/>
              <a:round/>
            </a:ln>
          </p:spPr>
          <p:txBody>
            <a:bodyPr anchor="ctr"/>
            <a:lstStyle/>
            <a:p>
              <a:pPr algn="ctr">
                <a:lnSpc>
                  <a:spcPct val="130000"/>
                </a:lnSpc>
                <a:buFont typeface="Arial" panose="020B0604020202020204" pitchFamily="34" charset="0"/>
                <a:buNone/>
              </a:pPr>
              <a:endParaRPr lang="zh-CN" altLang="en-US" sz="4000">
                <a:solidFill>
                  <a:srgbClr val="FFFFFF"/>
                </a:solidFill>
              </a:endParaRPr>
            </a:p>
          </p:txBody>
        </p:sp>
        <p:sp>
          <p:nvSpPr>
            <p:cNvPr id="17" name="矩形 2"/>
            <p:cNvSpPr>
              <a:spLocks noChangeArrowheads="1"/>
            </p:cNvSpPr>
            <p:nvPr/>
          </p:nvSpPr>
          <p:spPr bwMode="auto">
            <a:xfrm>
              <a:off x="-188379" y="554712"/>
              <a:ext cx="2270459" cy="630490"/>
            </a:xfrm>
            <a:prstGeom prst="rect">
              <a:avLst/>
            </a:prstGeom>
            <a:noFill/>
            <a:ln>
              <a:noFill/>
            </a:ln>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lnSpc>
                  <a:spcPct val="130000"/>
                </a:lnSpc>
                <a:buFont typeface="Arial" panose="020B0604020202020204" pitchFamily="34" charset="0"/>
                <a:buNone/>
                <a:defRPr/>
              </a:pPr>
              <a:r>
                <a:rPr lang="zh-CN" altLang="en-US" sz="1800" dirty="0">
                  <a:solidFill>
                    <a:srgbClr val="FFFFFF"/>
                  </a:solidFill>
                  <a:effectLst>
                    <a:outerShdw blurRad="38100" dist="38100" dir="2700000" algn="tl">
                      <a:srgbClr val="C0C0C0"/>
                    </a:outerShdw>
                  </a:effectLst>
                </a:rPr>
                <a:t>前 </a:t>
              </a:r>
              <a:r>
                <a:rPr lang="en-US" altLang="zh-CN" sz="1800" dirty="0" err="1">
                  <a:solidFill>
                    <a:srgbClr val="FFFFFF"/>
                  </a:solidFill>
                  <a:effectLst>
                    <a:outerShdw blurRad="38100" dist="38100" dir="2700000" algn="tl">
                      <a:srgbClr val="C0C0C0"/>
                    </a:outerShdw>
                  </a:effectLst>
                </a:rPr>
                <a:t>vs</a:t>
              </a:r>
              <a:r>
                <a:rPr lang="en-US" altLang="zh-CN" sz="1800" dirty="0">
                  <a:solidFill>
                    <a:srgbClr val="FFFFFF"/>
                  </a:solidFill>
                  <a:effectLst>
                    <a:outerShdw blurRad="38100" dist="38100" dir="2700000" algn="tl">
                      <a:srgbClr val="C0C0C0"/>
                    </a:outerShdw>
                  </a:effectLst>
                </a:rPr>
                <a:t> </a:t>
              </a:r>
              <a:r>
                <a:rPr lang="zh-CN" altLang="en-US" sz="1800" dirty="0">
                  <a:solidFill>
                    <a:srgbClr val="FFFFFF"/>
                  </a:solidFill>
                  <a:effectLst>
                    <a:outerShdw blurRad="38100" dist="38100" dir="2700000" algn="tl">
                      <a:srgbClr val="C0C0C0"/>
                    </a:outerShdw>
                  </a:effectLst>
                </a:rPr>
                <a:t>后</a:t>
              </a:r>
              <a:endParaRPr lang="zh-CN" altLang="en-US" sz="1800" dirty="0">
                <a:solidFill>
                  <a:srgbClr val="FFFFFF"/>
                </a:solidFill>
                <a:effectLst>
                  <a:outerShdw blurRad="38100" dist="38100" dir="2700000" algn="tl">
                    <a:srgbClr val="C0C0C0"/>
                  </a:outerShdw>
                </a:effectLst>
              </a:endParaRPr>
            </a:p>
          </p:txBody>
        </p:sp>
      </p:grpSp>
      <p:sp>
        <p:nvSpPr>
          <p:cNvPr id="3" name="TextBox 2"/>
          <p:cNvSpPr txBox="1"/>
          <p:nvPr/>
        </p:nvSpPr>
        <p:spPr>
          <a:xfrm>
            <a:off x="511771" y="810699"/>
            <a:ext cx="4591332" cy="542925"/>
          </a:xfrm>
          <a:prstGeom prst="rect">
            <a:avLst/>
          </a:prstGeom>
          <a:noFill/>
        </p:spPr>
        <p:txBody>
          <a:bodyPr wrap="square" rtlCol="0">
            <a:spAutoFit/>
          </a:bodyPr>
          <a:lstStyle/>
          <a:p>
            <a:r>
              <a:rPr lang="zh-CN" altLang="en-US" sz="2800" b="1" dirty="0">
                <a:latin typeface="+mj-lt"/>
                <a:ea typeface="黑体" panose="02010609060101010101" pitchFamily="49" charset="-122"/>
              </a:rPr>
              <a:t>（一）更换节水器具</a:t>
            </a:r>
            <a:endParaRPr lang="zh-CN" altLang="en-US" sz="2800" b="1" dirty="0">
              <a:latin typeface="+mj-lt"/>
              <a:ea typeface="黑体" panose="02010609060101010101" pitchFamily="49" charset="-122"/>
            </a:endParaRPr>
          </a:p>
          <a:p>
            <a:endParaRPr lang="zh-CN" altLang="en-US" sz="135" dirty="0"/>
          </a:p>
        </p:txBody>
      </p:sp>
      <p:sp>
        <p:nvSpPr>
          <p:cNvPr id="18" name="文本框 17"/>
          <p:cNvSpPr txBox="1"/>
          <p:nvPr/>
        </p:nvSpPr>
        <p:spPr>
          <a:xfrm>
            <a:off x="318135" y="172085"/>
            <a:ext cx="5758180" cy="666115"/>
          </a:xfrm>
          <a:prstGeom prst="rect">
            <a:avLst/>
          </a:prstGeom>
          <a:noFill/>
        </p:spPr>
        <p:txBody>
          <a:bodyPr wrap="square" rtlCol="0">
            <a:spAutoFit/>
          </a:bodyPr>
          <a:lstStyle/>
          <a:p>
            <a:r>
              <a:rPr lang="zh-CN" altLang="en-US" sz="3600" b="1" dirty="0">
                <a:latin typeface="微软雅黑" panose="020B0503020204020204" pitchFamily="34" charset="-122"/>
                <a:sym typeface="+mn-ea"/>
              </a:rPr>
              <a:t>二、</a:t>
            </a:r>
            <a:r>
              <a:rPr lang="zh-CN" altLang="zh-CN" sz="3600" b="1" dirty="0">
                <a:solidFill>
                  <a:schemeClr val="tx1"/>
                </a:solidFill>
                <a:uFillTx/>
                <a:latin typeface="微软雅黑" panose="020B0503020204020204" pitchFamily="34" charset="-122"/>
                <a:sym typeface="+mn-ea"/>
              </a:rPr>
              <a:t>项目</a:t>
            </a:r>
            <a:r>
              <a:rPr lang="zh-CN" altLang="en-US" sz="3600" b="1" dirty="0">
                <a:solidFill>
                  <a:schemeClr val="tx1"/>
                </a:solidFill>
                <a:uFillTx/>
                <a:latin typeface="微软雅黑" panose="020B0503020204020204" pitchFamily="34" charset="-122"/>
                <a:sym typeface="+mn-ea"/>
              </a:rPr>
              <a:t>实施内容</a:t>
            </a:r>
            <a:endParaRPr lang="zh-CN" altLang="zh-CN" sz="3600" b="1" dirty="0">
              <a:solidFill>
                <a:srgbClr val="004C9F"/>
              </a:solidFill>
              <a:latin typeface="微软雅黑" panose="020B0503020204020204" pitchFamily="34" charset="-122"/>
            </a:endParaRPr>
          </a:p>
          <a:p>
            <a:endParaRPr lang="zh-CN" altLang="en-US" sz="135" dirty="0"/>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3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7051</Words>
  <Application>WPS 演示</Application>
  <PresentationFormat>自定义</PresentationFormat>
  <Paragraphs>634</Paragraphs>
  <Slides>52</Slides>
  <Notes>7</Notes>
  <HiddenSlides>0</HiddenSlides>
  <MMClips>3</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52</vt:i4>
      </vt:variant>
    </vt:vector>
  </HeadingPairs>
  <TitlesOfParts>
    <vt:vector size="63" baseType="lpstr">
      <vt:lpstr>Arial</vt:lpstr>
      <vt:lpstr>宋体</vt:lpstr>
      <vt:lpstr>Wingdings</vt:lpstr>
      <vt:lpstr>微软雅黑</vt:lpstr>
      <vt:lpstr>Calibri</vt:lpstr>
      <vt:lpstr>黑体</vt:lpstr>
      <vt:lpstr>Times New Roman</vt:lpstr>
      <vt:lpstr>Arial Unicode MS</vt:lpstr>
      <vt:lpstr>Tahoma</vt:lpstr>
      <vt:lpstr>1_Office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Bob</dc:creator>
  <cp:lastModifiedBy>Administrator</cp:lastModifiedBy>
  <cp:revision>1476</cp:revision>
  <dcterms:created xsi:type="dcterms:W3CDTF">2014-06-19T15:02:00Z</dcterms:created>
  <dcterms:modified xsi:type="dcterms:W3CDTF">2019-05-31T02:34:27Z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2052-11.1.0.8661</vt:lpwstr>
  </property>
  <property fmtid="{D5CDD505-2E9C-101B-9397-08002B2CF9AE}" pid="3" name="KSORubyTemplateID">
    <vt:lpwstr>2</vt:lpwstr>
  </property>
</Properties>
</file>